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xml" ContentType="application/vnd.openxmlformats-officedocument.presentationml.tags+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9"/>
  </p:sldMasterIdLst>
  <p:notesMasterIdLst>
    <p:notesMasterId r:id="rId45"/>
  </p:notesMasterIdLst>
  <p:sldIdLst>
    <p:sldId id="257" r:id="rId10"/>
    <p:sldId id="310" r:id="rId11"/>
    <p:sldId id="394" r:id="rId12"/>
    <p:sldId id="335" r:id="rId13"/>
    <p:sldId id="333" r:id="rId14"/>
    <p:sldId id="383" r:id="rId15"/>
    <p:sldId id="337" r:id="rId16"/>
    <p:sldId id="375" r:id="rId17"/>
    <p:sldId id="343" r:id="rId18"/>
    <p:sldId id="344" r:id="rId19"/>
    <p:sldId id="345" r:id="rId20"/>
    <p:sldId id="346" r:id="rId21"/>
    <p:sldId id="348" r:id="rId22"/>
    <p:sldId id="350" r:id="rId23"/>
    <p:sldId id="351" r:id="rId24"/>
    <p:sldId id="287" r:id="rId25"/>
    <p:sldId id="354" r:id="rId26"/>
    <p:sldId id="355" r:id="rId27"/>
    <p:sldId id="356" r:id="rId28"/>
    <p:sldId id="357" r:id="rId29"/>
    <p:sldId id="358" r:id="rId30"/>
    <p:sldId id="361" r:id="rId31"/>
    <p:sldId id="377" r:id="rId32"/>
    <p:sldId id="393" r:id="rId33"/>
    <p:sldId id="381" r:id="rId34"/>
    <p:sldId id="387" r:id="rId35"/>
    <p:sldId id="384" r:id="rId36"/>
    <p:sldId id="392" r:id="rId37"/>
    <p:sldId id="389" r:id="rId38"/>
    <p:sldId id="390" r:id="rId39"/>
    <p:sldId id="391" r:id="rId40"/>
    <p:sldId id="386" r:id="rId41"/>
    <p:sldId id="382" r:id="rId42"/>
    <p:sldId id="395" r:id="rId43"/>
    <p:sldId id="327" r:id="rId44"/>
  </p:sldIdLst>
  <p:sldSz cx="12192000" cy="6858000"/>
  <p:notesSz cx="6745288" cy="98821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Hyland" initials="DH" lastIdx="1" clrIdx="0"/>
  <p:cmAuthor id="2" name="Daniel Hyland" initials="DH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E5C"/>
    <a:srgbClr val="DA0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6" autoAdjust="0"/>
    <p:restoredTop sz="94660"/>
  </p:normalViewPr>
  <p:slideViewPr>
    <p:cSldViewPr snapToObjects="1">
      <p:cViewPr>
        <p:scale>
          <a:sx n="100" d="100"/>
          <a:sy n="100" d="100"/>
        </p:scale>
        <p:origin x="-48"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customXml" Target="../customXml/item8.xml"/><Relationship Id="rId51"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0-22T10:24:20.152" idx="1">
    <p:pos x="10" y="10"/>
    <p:text>More text based slide refer to page 18.</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30099-888C-4257-A008-1C9CBCC63ECC}" type="doc">
      <dgm:prSet loTypeId="urn:microsoft.com/office/officeart/2005/8/layout/vList2" loCatId="Inbox" qsTypeId="urn:microsoft.com/office/officeart/2005/8/quickstyle/simple4" qsCatId="simple" csTypeId="urn:microsoft.com/office/officeart/2005/8/colors/accent0_1" csCatId="mainScheme"/>
      <dgm:spPr/>
      <dgm:t>
        <a:bodyPr/>
        <a:lstStyle/>
        <a:p>
          <a:endParaRPr lang="en-US"/>
        </a:p>
      </dgm:t>
    </dgm:pt>
    <dgm:pt modelId="{4FB4045C-B047-49E9-8D2C-9E4E7E3931FE}">
      <dgm:prSet custT="1"/>
      <dgm:spPr/>
      <dgm:t>
        <a:bodyPr/>
        <a:lstStyle/>
        <a:p>
          <a:r>
            <a:rPr lang="en-IE" sz="2000" dirty="0"/>
            <a:t>What skills have they learned?</a:t>
          </a:r>
          <a:endParaRPr lang="en-US" sz="2000" dirty="0"/>
        </a:p>
      </dgm:t>
    </dgm:pt>
    <dgm:pt modelId="{7508C419-793B-4C69-A619-02D073A62304}" type="parTrans" cxnId="{5499F66E-4F96-4902-B5F7-ADA040129B08}">
      <dgm:prSet/>
      <dgm:spPr/>
      <dgm:t>
        <a:bodyPr/>
        <a:lstStyle/>
        <a:p>
          <a:endParaRPr lang="en-US"/>
        </a:p>
      </dgm:t>
    </dgm:pt>
    <dgm:pt modelId="{45420BC4-08DD-430A-A6FC-797FE615F067}" type="sibTrans" cxnId="{5499F66E-4F96-4902-B5F7-ADA040129B08}">
      <dgm:prSet/>
      <dgm:spPr/>
      <dgm:t>
        <a:bodyPr/>
        <a:lstStyle/>
        <a:p>
          <a:endParaRPr lang="en-US"/>
        </a:p>
      </dgm:t>
    </dgm:pt>
    <dgm:pt modelId="{42AA4FAB-F8BA-4F58-875A-438842E96040}">
      <dgm:prSet custT="1"/>
      <dgm:spPr/>
      <dgm:t>
        <a:bodyPr/>
        <a:lstStyle/>
        <a:p>
          <a:r>
            <a:rPr lang="en-IE" sz="2000" dirty="0"/>
            <a:t>What do they know and understand after the Leaving Certificate?</a:t>
          </a:r>
          <a:endParaRPr lang="en-US" sz="2000" dirty="0"/>
        </a:p>
      </dgm:t>
    </dgm:pt>
    <dgm:pt modelId="{71E85EE3-F84F-40A0-B471-D38444E99B2F}" type="parTrans" cxnId="{B7B6D946-26A4-4A65-9F9C-8C3F387B533F}">
      <dgm:prSet/>
      <dgm:spPr/>
      <dgm:t>
        <a:bodyPr/>
        <a:lstStyle/>
        <a:p>
          <a:endParaRPr lang="en-US"/>
        </a:p>
      </dgm:t>
    </dgm:pt>
    <dgm:pt modelId="{7E861D88-641B-4D94-9A30-C7307E280D78}" type="sibTrans" cxnId="{B7B6D946-26A4-4A65-9F9C-8C3F387B533F}">
      <dgm:prSet/>
      <dgm:spPr/>
      <dgm:t>
        <a:bodyPr/>
        <a:lstStyle/>
        <a:p>
          <a:endParaRPr lang="en-US"/>
        </a:p>
      </dgm:t>
    </dgm:pt>
    <dgm:pt modelId="{9027305B-F499-493A-81B2-80656F62A780}">
      <dgm:prSet custT="1"/>
      <dgm:spPr/>
      <dgm:t>
        <a:bodyPr/>
        <a:lstStyle/>
        <a:p>
          <a:r>
            <a:rPr lang="en-IE" sz="2000" dirty="0"/>
            <a:t>Can they stand up and give an oral presentation?</a:t>
          </a:r>
          <a:endParaRPr lang="en-US" sz="2000" dirty="0"/>
        </a:p>
      </dgm:t>
    </dgm:pt>
    <dgm:pt modelId="{FF99FE38-D8DF-4370-9720-E17AF13B9639}" type="parTrans" cxnId="{219F4A2A-1D5C-4566-A797-39EA76C8857F}">
      <dgm:prSet/>
      <dgm:spPr/>
      <dgm:t>
        <a:bodyPr/>
        <a:lstStyle/>
        <a:p>
          <a:endParaRPr lang="en-US"/>
        </a:p>
      </dgm:t>
    </dgm:pt>
    <dgm:pt modelId="{2F7155F4-DB1D-418C-BEEF-246B75284D7A}" type="sibTrans" cxnId="{219F4A2A-1D5C-4566-A797-39EA76C8857F}">
      <dgm:prSet/>
      <dgm:spPr/>
      <dgm:t>
        <a:bodyPr/>
        <a:lstStyle/>
        <a:p>
          <a:endParaRPr lang="en-US"/>
        </a:p>
      </dgm:t>
    </dgm:pt>
    <dgm:pt modelId="{4BDD7580-527A-429E-A71E-9DAAD6AD032E}">
      <dgm:prSet custT="1"/>
      <dgm:spPr/>
      <dgm:t>
        <a:bodyPr/>
        <a:lstStyle/>
        <a:p>
          <a:r>
            <a:rPr lang="en-IE" sz="2000" dirty="0"/>
            <a:t>Can they work as part of a team?</a:t>
          </a:r>
          <a:endParaRPr lang="en-US" sz="2000" dirty="0"/>
        </a:p>
      </dgm:t>
    </dgm:pt>
    <dgm:pt modelId="{45304152-D787-4A19-A33A-858934EE6D58}" type="parTrans" cxnId="{2101F47E-0EA9-447F-A09C-62BD20372551}">
      <dgm:prSet/>
      <dgm:spPr/>
      <dgm:t>
        <a:bodyPr/>
        <a:lstStyle/>
        <a:p>
          <a:endParaRPr lang="en-US"/>
        </a:p>
      </dgm:t>
    </dgm:pt>
    <dgm:pt modelId="{69E96CF6-88CD-4218-96DF-C52318E1321C}" type="sibTrans" cxnId="{2101F47E-0EA9-447F-A09C-62BD20372551}">
      <dgm:prSet/>
      <dgm:spPr/>
      <dgm:t>
        <a:bodyPr/>
        <a:lstStyle/>
        <a:p>
          <a:endParaRPr lang="en-US"/>
        </a:p>
      </dgm:t>
    </dgm:pt>
    <dgm:pt modelId="{F330A801-F6C2-465B-A54B-AB5434D66BAD}">
      <dgm:prSet custT="1"/>
      <dgm:spPr/>
      <dgm:t>
        <a:bodyPr/>
        <a:lstStyle/>
        <a:p>
          <a:r>
            <a:rPr lang="en-IE" sz="2000" dirty="0"/>
            <a:t>Can they give their own opinion and critical explanation?</a:t>
          </a:r>
          <a:endParaRPr lang="en-US" sz="2000" dirty="0"/>
        </a:p>
      </dgm:t>
    </dgm:pt>
    <dgm:pt modelId="{287948CD-D30F-45E3-AA09-0AC4BBA71A7F}" type="parTrans" cxnId="{484AFD89-3723-4018-A58A-2C832138B93D}">
      <dgm:prSet/>
      <dgm:spPr/>
      <dgm:t>
        <a:bodyPr/>
        <a:lstStyle/>
        <a:p>
          <a:endParaRPr lang="en-US"/>
        </a:p>
      </dgm:t>
    </dgm:pt>
    <dgm:pt modelId="{3C86BD44-6F0E-429F-9A95-7EF2449B839F}" type="sibTrans" cxnId="{484AFD89-3723-4018-A58A-2C832138B93D}">
      <dgm:prSet/>
      <dgm:spPr/>
      <dgm:t>
        <a:bodyPr/>
        <a:lstStyle/>
        <a:p>
          <a:endParaRPr lang="en-US"/>
        </a:p>
      </dgm:t>
    </dgm:pt>
    <dgm:pt modelId="{8BB4A406-28C2-4400-821C-09E132BE5807}">
      <dgm:prSet custT="1"/>
      <dgm:spPr/>
      <dgm:t>
        <a:bodyPr/>
        <a:lstStyle/>
        <a:p>
          <a:r>
            <a:rPr lang="en-IE" sz="2000" dirty="0"/>
            <a:t>Computer skills?</a:t>
          </a:r>
          <a:endParaRPr lang="en-US" sz="2000" dirty="0"/>
        </a:p>
      </dgm:t>
    </dgm:pt>
    <dgm:pt modelId="{CAD55FCB-03AF-4CB7-B9D8-8D19D8CF3D52}" type="parTrans" cxnId="{BECF25E3-0E5C-4090-81FA-00A98B78128A}">
      <dgm:prSet/>
      <dgm:spPr/>
      <dgm:t>
        <a:bodyPr/>
        <a:lstStyle/>
        <a:p>
          <a:endParaRPr lang="en-US"/>
        </a:p>
      </dgm:t>
    </dgm:pt>
    <dgm:pt modelId="{DEAA905E-0B5B-43D0-A9EB-FC04223A3704}" type="sibTrans" cxnId="{BECF25E3-0E5C-4090-81FA-00A98B78128A}">
      <dgm:prSet/>
      <dgm:spPr/>
      <dgm:t>
        <a:bodyPr/>
        <a:lstStyle/>
        <a:p>
          <a:endParaRPr lang="en-US"/>
        </a:p>
      </dgm:t>
    </dgm:pt>
    <dgm:pt modelId="{6E82D028-7DC0-4A62-965C-37A75C71F0B2}">
      <dgm:prSet custT="1"/>
      <dgm:spPr/>
      <dgm:t>
        <a:bodyPr/>
        <a:lstStyle/>
        <a:p>
          <a:r>
            <a:rPr lang="en-IE" sz="2000" dirty="0"/>
            <a:t>Keep to dead lines?</a:t>
          </a:r>
          <a:endParaRPr lang="en-US" sz="2000" dirty="0"/>
        </a:p>
      </dgm:t>
    </dgm:pt>
    <dgm:pt modelId="{D4CDD276-0A7B-4F8E-BFA0-FB7588F32D91}" type="parTrans" cxnId="{43448366-5789-4BD1-87AC-D8E40906D617}">
      <dgm:prSet/>
      <dgm:spPr/>
      <dgm:t>
        <a:bodyPr/>
        <a:lstStyle/>
        <a:p>
          <a:endParaRPr lang="en-US"/>
        </a:p>
      </dgm:t>
    </dgm:pt>
    <dgm:pt modelId="{589F13D5-DC2B-412F-837D-E457DBBCF87E}" type="sibTrans" cxnId="{43448366-5789-4BD1-87AC-D8E40906D617}">
      <dgm:prSet/>
      <dgm:spPr/>
      <dgm:t>
        <a:bodyPr/>
        <a:lstStyle/>
        <a:p>
          <a:endParaRPr lang="en-US"/>
        </a:p>
      </dgm:t>
    </dgm:pt>
    <dgm:pt modelId="{83DBBF12-6E0F-49A3-A9DC-503E16840E18}">
      <dgm:prSet custT="1"/>
      <dgm:spPr/>
      <dgm:t>
        <a:bodyPr/>
        <a:lstStyle/>
        <a:p>
          <a:r>
            <a:rPr lang="en-IE" sz="2000" dirty="0"/>
            <a:t>Are they well?</a:t>
          </a:r>
          <a:endParaRPr lang="en-US" sz="2000" dirty="0"/>
        </a:p>
      </dgm:t>
    </dgm:pt>
    <dgm:pt modelId="{D637C10A-9FF0-4A24-A25C-A2375B74ACC9}" type="parTrans" cxnId="{397EF271-BD7A-4618-8FF3-AD5BBDB6BD17}">
      <dgm:prSet/>
      <dgm:spPr/>
      <dgm:t>
        <a:bodyPr/>
        <a:lstStyle/>
        <a:p>
          <a:endParaRPr lang="en-US"/>
        </a:p>
      </dgm:t>
    </dgm:pt>
    <dgm:pt modelId="{36ECF2C4-828C-4543-A612-E35991ECC6F5}" type="sibTrans" cxnId="{397EF271-BD7A-4618-8FF3-AD5BBDB6BD17}">
      <dgm:prSet/>
      <dgm:spPr/>
      <dgm:t>
        <a:bodyPr/>
        <a:lstStyle/>
        <a:p>
          <a:endParaRPr lang="en-US"/>
        </a:p>
      </dgm:t>
    </dgm:pt>
    <dgm:pt modelId="{91914ADC-7530-4C23-93C2-971A8A32F736}" type="pres">
      <dgm:prSet presAssocID="{DA830099-888C-4257-A008-1C9CBCC63ECC}" presName="linear" presStyleCnt="0">
        <dgm:presLayoutVars>
          <dgm:animLvl val="lvl"/>
          <dgm:resizeHandles val="exact"/>
        </dgm:presLayoutVars>
      </dgm:prSet>
      <dgm:spPr/>
    </dgm:pt>
    <dgm:pt modelId="{C5B7AF3D-7442-4F0D-9054-0278CFFFBDB3}" type="pres">
      <dgm:prSet presAssocID="{4FB4045C-B047-49E9-8D2C-9E4E7E3931FE}" presName="parentText" presStyleLbl="node1" presStyleIdx="0" presStyleCnt="8">
        <dgm:presLayoutVars>
          <dgm:chMax val="0"/>
          <dgm:bulletEnabled val="1"/>
        </dgm:presLayoutVars>
      </dgm:prSet>
      <dgm:spPr/>
    </dgm:pt>
    <dgm:pt modelId="{7321B412-09C5-443E-81BA-A22B952E4172}" type="pres">
      <dgm:prSet presAssocID="{45420BC4-08DD-430A-A6FC-797FE615F067}" presName="spacer" presStyleCnt="0"/>
      <dgm:spPr/>
    </dgm:pt>
    <dgm:pt modelId="{888D715A-8600-4717-AE5D-A8384439E8C8}" type="pres">
      <dgm:prSet presAssocID="{42AA4FAB-F8BA-4F58-875A-438842E96040}" presName="parentText" presStyleLbl="node1" presStyleIdx="1" presStyleCnt="8">
        <dgm:presLayoutVars>
          <dgm:chMax val="0"/>
          <dgm:bulletEnabled val="1"/>
        </dgm:presLayoutVars>
      </dgm:prSet>
      <dgm:spPr/>
    </dgm:pt>
    <dgm:pt modelId="{EFAAD351-C341-4870-A1DE-4B6CA9B07CE0}" type="pres">
      <dgm:prSet presAssocID="{7E861D88-641B-4D94-9A30-C7307E280D78}" presName="spacer" presStyleCnt="0"/>
      <dgm:spPr/>
    </dgm:pt>
    <dgm:pt modelId="{7131AB7B-02EE-46FD-BC2A-2932E86AC392}" type="pres">
      <dgm:prSet presAssocID="{9027305B-F499-493A-81B2-80656F62A780}" presName="parentText" presStyleLbl="node1" presStyleIdx="2" presStyleCnt="8">
        <dgm:presLayoutVars>
          <dgm:chMax val="0"/>
          <dgm:bulletEnabled val="1"/>
        </dgm:presLayoutVars>
      </dgm:prSet>
      <dgm:spPr/>
    </dgm:pt>
    <dgm:pt modelId="{D2B48C03-B607-4951-953F-BFC4B6279ABA}" type="pres">
      <dgm:prSet presAssocID="{2F7155F4-DB1D-418C-BEEF-246B75284D7A}" presName="spacer" presStyleCnt="0"/>
      <dgm:spPr/>
    </dgm:pt>
    <dgm:pt modelId="{BC0867B4-FA97-47D4-8FBD-2144EB3609DF}" type="pres">
      <dgm:prSet presAssocID="{4BDD7580-527A-429E-A71E-9DAAD6AD032E}" presName="parentText" presStyleLbl="node1" presStyleIdx="3" presStyleCnt="8">
        <dgm:presLayoutVars>
          <dgm:chMax val="0"/>
          <dgm:bulletEnabled val="1"/>
        </dgm:presLayoutVars>
      </dgm:prSet>
      <dgm:spPr/>
    </dgm:pt>
    <dgm:pt modelId="{B4BC55C2-2643-4454-9C33-9215EB443ABE}" type="pres">
      <dgm:prSet presAssocID="{69E96CF6-88CD-4218-96DF-C52318E1321C}" presName="spacer" presStyleCnt="0"/>
      <dgm:spPr/>
    </dgm:pt>
    <dgm:pt modelId="{55434503-3E2F-4750-9C81-973F2202970E}" type="pres">
      <dgm:prSet presAssocID="{F330A801-F6C2-465B-A54B-AB5434D66BAD}" presName="parentText" presStyleLbl="node1" presStyleIdx="4" presStyleCnt="8">
        <dgm:presLayoutVars>
          <dgm:chMax val="0"/>
          <dgm:bulletEnabled val="1"/>
        </dgm:presLayoutVars>
      </dgm:prSet>
      <dgm:spPr/>
    </dgm:pt>
    <dgm:pt modelId="{97B5C21F-F186-4193-8EB5-DA746C34A3C7}" type="pres">
      <dgm:prSet presAssocID="{3C86BD44-6F0E-429F-9A95-7EF2449B839F}" presName="spacer" presStyleCnt="0"/>
      <dgm:spPr/>
    </dgm:pt>
    <dgm:pt modelId="{776EC644-D8BE-49EC-9BFD-D78CA2205668}" type="pres">
      <dgm:prSet presAssocID="{8BB4A406-28C2-4400-821C-09E132BE5807}" presName="parentText" presStyleLbl="node1" presStyleIdx="5" presStyleCnt="8">
        <dgm:presLayoutVars>
          <dgm:chMax val="0"/>
          <dgm:bulletEnabled val="1"/>
        </dgm:presLayoutVars>
      </dgm:prSet>
      <dgm:spPr/>
    </dgm:pt>
    <dgm:pt modelId="{86056A53-18FD-449F-B59A-DC480462DEAC}" type="pres">
      <dgm:prSet presAssocID="{DEAA905E-0B5B-43D0-A9EB-FC04223A3704}" presName="spacer" presStyleCnt="0"/>
      <dgm:spPr/>
    </dgm:pt>
    <dgm:pt modelId="{F07DD7E5-0BA1-4DA7-ADAF-C501A72BCA83}" type="pres">
      <dgm:prSet presAssocID="{6E82D028-7DC0-4A62-965C-37A75C71F0B2}" presName="parentText" presStyleLbl="node1" presStyleIdx="6" presStyleCnt="8">
        <dgm:presLayoutVars>
          <dgm:chMax val="0"/>
          <dgm:bulletEnabled val="1"/>
        </dgm:presLayoutVars>
      </dgm:prSet>
      <dgm:spPr/>
    </dgm:pt>
    <dgm:pt modelId="{A08E1F27-1E3B-4BC9-9276-02DED5D3FF6F}" type="pres">
      <dgm:prSet presAssocID="{589F13D5-DC2B-412F-837D-E457DBBCF87E}" presName="spacer" presStyleCnt="0"/>
      <dgm:spPr/>
    </dgm:pt>
    <dgm:pt modelId="{696F0E05-F6C8-4042-BB2D-37FAE6E595E7}" type="pres">
      <dgm:prSet presAssocID="{83DBBF12-6E0F-49A3-A9DC-503E16840E18}" presName="parentText" presStyleLbl="node1" presStyleIdx="7" presStyleCnt="8">
        <dgm:presLayoutVars>
          <dgm:chMax val="0"/>
          <dgm:bulletEnabled val="1"/>
        </dgm:presLayoutVars>
      </dgm:prSet>
      <dgm:spPr/>
    </dgm:pt>
  </dgm:ptLst>
  <dgm:cxnLst>
    <dgm:cxn modelId="{0DC9AF23-BD80-4C97-A9F6-2014EA94E9F8}" type="presOf" srcId="{8BB4A406-28C2-4400-821C-09E132BE5807}" destId="{776EC644-D8BE-49EC-9BFD-D78CA2205668}" srcOrd="0" destOrd="0" presId="urn:microsoft.com/office/officeart/2005/8/layout/vList2"/>
    <dgm:cxn modelId="{219F4A2A-1D5C-4566-A797-39EA76C8857F}" srcId="{DA830099-888C-4257-A008-1C9CBCC63ECC}" destId="{9027305B-F499-493A-81B2-80656F62A780}" srcOrd="2" destOrd="0" parTransId="{FF99FE38-D8DF-4370-9720-E17AF13B9639}" sibTransId="{2F7155F4-DB1D-418C-BEEF-246B75284D7A}"/>
    <dgm:cxn modelId="{50ED2640-816D-4DDD-A7A5-327F7B47AB18}" type="presOf" srcId="{9027305B-F499-493A-81B2-80656F62A780}" destId="{7131AB7B-02EE-46FD-BC2A-2932E86AC392}" srcOrd="0" destOrd="0" presId="urn:microsoft.com/office/officeart/2005/8/layout/vList2"/>
    <dgm:cxn modelId="{8B802D41-5A3E-4D74-AA77-6DD2294A58CF}" type="presOf" srcId="{4FB4045C-B047-49E9-8D2C-9E4E7E3931FE}" destId="{C5B7AF3D-7442-4F0D-9054-0278CFFFBDB3}" srcOrd="0" destOrd="0" presId="urn:microsoft.com/office/officeart/2005/8/layout/vList2"/>
    <dgm:cxn modelId="{43448366-5789-4BD1-87AC-D8E40906D617}" srcId="{DA830099-888C-4257-A008-1C9CBCC63ECC}" destId="{6E82D028-7DC0-4A62-965C-37A75C71F0B2}" srcOrd="6" destOrd="0" parTransId="{D4CDD276-0A7B-4F8E-BFA0-FB7588F32D91}" sibTransId="{589F13D5-DC2B-412F-837D-E457DBBCF87E}"/>
    <dgm:cxn modelId="{B7B6D946-26A4-4A65-9F9C-8C3F387B533F}" srcId="{DA830099-888C-4257-A008-1C9CBCC63ECC}" destId="{42AA4FAB-F8BA-4F58-875A-438842E96040}" srcOrd="1" destOrd="0" parTransId="{71E85EE3-F84F-40A0-B471-D38444E99B2F}" sibTransId="{7E861D88-641B-4D94-9A30-C7307E280D78}"/>
    <dgm:cxn modelId="{1691CD6B-DF11-4B4A-A84A-A797B48CE062}" type="presOf" srcId="{6E82D028-7DC0-4A62-965C-37A75C71F0B2}" destId="{F07DD7E5-0BA1-4DA7-ADAF-C501A72BCA83}" srcOrd="0" destOrd="0" presId="urn:microsoft.com/office/officeart/2005/8/layout/vList2"/>
    <dgm:cxn modelId="{5499F66E-4F96-4902-B5F7-ADA040129B08}" srcId="{DA830099-888C-4257-A008-1C9CBCC63ECC}" destId="{4FB4045C-B047-49E9-8D2C-9E4E7E3931FE}" srcOrd="0" destOrd="0" parTransId="{7508C419-793B-4C69-A619-02D073A62304}" sibTransId="{45420BC4-08DD-430A-A6FC-797FE615F067}"/>
    <dgm:cxn modelId="{397EF271-BD7A-4618-8FF3-AD5BBDB6BD17}" srcId="{DA830099-888C-4257-A008-1C9CBCC63ECC}" destId="{83DBBF12-6E0F-49A3-A9DC-503E16840E18}" srcOrd="7" destOrd="0" parTransId="{D637C10A-9FF0-4A24-A25C-A2375B74ACC9}" sibTransId="{36ECF2C4-828C-4543-A612-E35991ECC6F5}"/>
    <dgm:cxn modelId="{2101F47E-0EA9-447F-A09C-62BD20372551}" srcId="{DA830099-888C-4257-A008-1C9CBCC63ECC}" destId="{4BDD7580-527A-429E-A71E-9DAAD6AD032E}" srcOrd="3" destOrd="0" parTransId="{45304152-D787-4A19-A33A-858934EE6D58}" sibTransId="{69E96CF6-88CD-4218-96DF-C52318E1321C}"/>
    <dgm:cxn modelId="{B09A7884-2E07-45BB-99E1-E07F47A17252}" type="presOf" srcId="{42AA4FAB-F8BA-4F58-875A-438842E96040}" destId="{888D715A-8600-4717-AE5D-A8384439E8C8}" srcOrd="0" destOrd="0" presId="urn:microsoft.com/office/officeart/2005/8/layout/vList2"/>
    <dgm:cxn modelId="{484AFD89-3723-4018-A58A-2C832138B93D}" srcId="{DA830099-888C-4257-A008-1C9CBCC63ECC}" destId="{F330A801-F6C2-465B-A54B-AB5434D66BAD}" srcOrd="4" destOrd="0" parTransId="{287948CD-D30F-45E3-AA09-0AC4BBA71A7F}" sibTransId="{3C86BD44-6F0E-429F-9A95-7EF2449B839F}"/>
    <dgm:cxn modelId="{FFE1D196-2A6A-4353-B718-A2CAB9B8D0FE}" type="presOf" srcId="{DA830099-888C-4257-A008-1C9CBCC63ECC}" destId="{91914ADC-7530-4C23-93C2-971A8A32F736}" srcOrd="0" destOrd="0" presId="urn:microsoft.com/office/officeart/2005/8/layout/vList2"/>
    <dgm:cxn modelId="{39D322B3-BB0D-40E4-B81B-9F17E8300FE7}" type="presOf" srcId="{F330A801-F6C2-465B-A54B-AB5434D66BAD}" destId="{55434503-3E2F-4750-9C81-973F2202970E}" srcOrd="0" destOrd="0" presId="urn:microsoft.com/office/officeart/2005/8/layout/vList2"/>
    <dgm:cxn modelId="{07EF54C6-07C9-4E43-B8E6-D38522B20A15}" type="presOf" srcId="{83DBBF12-6E0F-49A3-A9DC-503E16840E18}" destId="{696F0E05-F6C8-4042-BB2D-37FAE6E595E7}" srcOrd="0" destOrd="0" presId="urn:microsoft.com/office/officeart/2005/8/layout/vList2"/>
    <dgm:cxn modelId="{3D7AF4CF-0330-4A7F-8962-1412123846B5}" type="presOf" srcId="{4BDD7580-527A-429E-A71E-9DAAD6AD032E}" destId="{BC0867B4-FA97-47D4-8FBD-2144EB3609DF}" srcOrd="0" destOrd="0" presId="urn:microsoft.com/office/officeart/2005/8/layout/vList2"/>
    <dgm:cxn modelId="{BECF25E3-0E5C-4090-81FA-00A98B78128A}" srcId="{DA830099-888C-4257-A008-1C9CBCC63ECC}" destId="{8BB4A406-28C2-4400-821C-09E132BE5807}" srcOrd="5" destOrd="0" parTransId="{CAD55FCB-03AF-4CB7-B9D8-8D19D8CF3D52}" sibTransId="{DEAA905E-0B5B-43D0-A9EB-FC04223A3704}"/>
    <dgm:cxn modelId="{CF4803C0-EF73-4E21-B8E5-5D3CC86FA90E}" type="presParOf" srcId="{91914ADC-7530-4C23-93C2-971A8A32F736}" destId="{C5B7AF3D-7442-4F0D-9054-0278CFFFBDB3}" srcOrd="0" destOrd="0" presId="urn:microsoft.com/office/officeart/2005/8/layout/vList2"/>
    <dgm:cxn modelId="{FC817B10-4343-444C-BA35-862A6EBB63DD}" type="presParOf" srcId="{91914ADC-7530-4C23-93C2-971A8A32F736}" destId="{7321B412-09C5-443E-81BA-A22B952E4172}" srcOrd="1" destOrd="0" presId="urn:microsoft.com/office/officeart/2005/8/layout/vList2"/>
    <dgm:cxn modelId="{13052A62-89F6-48C5-8B89-920D221FD721}" type="presParOf" srcId="{91914ADC-7530-4C23-93C2-971A8A32F736}" destId="{888D715A-8600-4717-AE5D-A8384439E8C8}" srcOrd="2" destOrd="0" presId="urn:microsoft.com/office/officeart/2005/8/layout/vList2"/>
    <dgm:cxn modelId="{3171EB29-C1CE-4726-BE99-6E6DFB7B5A02}" type="presParOf" srcId="{91914ADC-7530-4C23-93C2-971A8A32F736}" destId="{EFAAD351-C341-4870-A1DE-4B6CA9B07CE0}" srcOrd="3" destOrd="0" presId="urn:microsoft.com/office/officeart/2005/8/layout/vList2"/>
    <dgm:cxn modelId="{49A06497-F5F5-4528-9FC9-04C973725CFE}" type="presParOf" srcId="{91914ADC-7530-4C23-93C2-971A8A32F736}" destId="{7131AB7B-02EE-46FD-BC2A-2932E86AC392}" srcOrd="4" destOrd="0" presId="urn:microsoft.com/office/officeart/2005/8/layout/vList2"/>
    <dgm:cxn modelId="{92D9C6D4-C8F8-437A-A44A-FFED4AEC566F}" type="presParOf" srcId="{91914ADC-7530-4C23-93C2-971A8A32F736}" destId="{D2B48C03-B607-4951-953F-BFC4B6279ABA}" srcOrd="5" destOrd="0" presId="urn:microsoft.com/office/officeart/2005/8/layout/vList2"/>
    <dgm:cxn modelId="{72544AAF-4912-4D37-8A57-1C64DF7C5B36}" type="presParOf" srcId="{91914ADC-7530-4C23-93C2-971A8A32F736}" destId="{BC0867B4-FA97-47D4-8FBD-2144EB3609DF}" srcOrd="6" destOrd="0" presId="urn:microsoft.com/office/officeart/2005/8/layout/vList2"/>
    <dgm:cxn modelId="{5DE29E85-BD13-46EF-99A0-7DE6C776F028}" type="presParOf" srcId="{91914ADC-7530-4C23-93C2-971A8A32F736}" destId="{B4BC55C2-2643-4454-9C33-9215EB443ABE}" srcOrd="7" destOrd="0" presId="urn:microsoft.com/office/officeart/2005/8/layout/vList2"/>
    <dgm:cxn modelId="{43ABC6F1-DCFF-4EAC-B2B2-016ED6E5C73C}" type="presParOf" srcId="{91914ADC-7530-4C23-93C2-971A8A32F736}" destId="{55434503-3E2F-4750-9C81-973F2202970E}" srcOrd="8" destOrd="0" presId="urn:microsoft.com/office/officeart/2005/8/layout/vList2"/>
    <dgm:cxn modelId="{47F2D254-D72A-4929-B202-55778A545A00}" type="presParOf" srcId="{91914ADC-7530-4C23-93C2-971A8A32F736}" destId="{97B5C21F-F186-4193-8EB5-DA746C34A3C7}" srcOrd="9" destOrd="0" presId="urn:microsoft.com/office/officeart/2005/8/layout/vList2"/>
    <dgm:cxn modelId="{4DD6D285-0C32-4DFE-806F-778179D46C39}" type="presParOf" srcId="{91914ADC-7530-4C23-93C2-971A8A32F736}" destId="{776EC644-D8BE-49EC-9BFD-D78CA2205668}" srcOrd="10" destOrd="0" presId="urn:microsoft.com/office/officeart/2005/8/layout/vList2"/>
    <dgm:cxn modelId="{AD4AAEDE-B554-4BB0-8E44-F8E4B7482B79}" type="presParOf" srcId="{91914ADC-7530-4C23-93C2-971A8A32F736}" destId="{86056A53-18FD-449F-B59A-DC480462DEAC}" srcOrd="11" destOrd="0" presId="urn:microsoft.com/office/officeart/2005/8/layout/vList2"/>
    <dgm:cxn modelId="{523F375A-FF98-4DE0-8B43-75BDB2442B14}" type="presParOf" srcId="{91914ADC-7530-4C23-93C2-971A8A32F736}" destId="{F07DD7E5-0BA1-4DA7-ADAF-C501A72BCA83}" srcOrd="12" destOrd="0" presId="urn:microsoft.com/office/officeart/2005/8/layout/vList2"/>
    <dgm:cxn modelId="{5BD13930-75FB-4A0A-8793-10CF933B6757}" type="presParOf" srcId="{91914ADC-7530-4C23-93C2-971A8A32F736}" destId="{A08E1F27-1E3B-4BC9-9276-02DED5D3FF6F}" srcOrd="13" destOrd="0" presId="urn:microsoft.com/office/officeart/2005/8/layout/vList2"/>
    <dgm:cxn modelId="{3214A2BB-4D6D-4258-938B-0624E6AE9329}" type="presParOf" srcId="{91914ADC-7530-4C23-93C2-971A8A32F736}" destId="{696F0E05-F6C8-4042-BB2D-37FAE6E595E7}"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48E16B-E03F-4C63-B5F7-3149D32BA47B}"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IE"/>
        </a:p>
      </dgm:t>
    </dgm:pt>
    <dgm:pt modelId="{92BCA240-7751-40E0-9360-3669B5E5B7B7}">
      <dgm:prSet phldrT="[Text]"/>
      <dgm:spPr>
        <a:solidFill>
          <a:schemeClr val="accent2">
            <a:lumMod val="40000"/>
            <a:lumOff val="60000"/>
            <a:alpha val="90000"/>
          </a:schemeClr>
        </a:solidFill>
      </dgm:spPr>
      <dgm:t>
        <a:bodyPr/>
        <a:lstStyle/>
        <a:p>
          <a:r>
            <a:rPr lang="en-IE" dirty="0"/>
            <a:t>English</a:t>
          </a:r>
        </a:p>
      </dgm:t>
    </dgm:pt>
    <dgm:pt modelId="{2E912EFE-E26C-443F-959C-1B7811917A98}" type="parTrans" cxnId="{D7AA26B7-1224-4287-8F55-01933D18B214}">
      <dgm:prSet/>
      <dgm:spPr/>
      <dgm:t>
        <a:bodyPr/>
        <a:lstStyle/>
        <a:p>
          <a:endParaRPr lang="en-IE"/>
        </a:p>
      </dgm:t>
    </dgm:pt>
    <dgm:pt modelId="{BE4D742C-4178-4C68-A635-45420285E064}" type="sibTrans" cxnId="{D7AA26B7-1224-4287-8F55-01933D18B214}">
      <dgm:prSet/>
      <dgm:spPr/>
      <dgm:t>
        <a:bodyPr/>
        <a:lstStyle/>
        <a:p>
          <a:endParaRPr lang="en-IE"/>
        </a:p>
      </dgm:t>
    </dgm:pt>
    <dgm:pt modelId="{69536439-4058-4E15-9C35-CB9D34FB2AE9}">
      <dgm:prSet phldrT="[Text]"/>
      <dgm:spPr>
        <a:solidFill>
          <a:schemeClr val="accent4">
            <a:lumMod val="20000"/>
            <a:lumOff val="80000"/>
            <a:alpha val="90000"/>
          </a:schemeClr>
        </a:solidFill>
      </dgm:spPr>
      <dgm:t>
        <a:bodyPr/>
        <a:lstStyle/>
        <a:p>
          <a:r>
            <a:rPr lang="en-IE" dirty="0"/>
            <a:t>Irish</a:t>
          </a:r>
        </a:p>
      </dgm:t>
    </dgm:pt>
    <dgm:pt modelId="{5A5F1CE4-72FF-4197-A4F3-298346DD795A}" type="parTrans" cxnId="{3FF3337D-B024-4EEA-8ED0-C935062B1ECE}">
      <dgm:prSet/>
      <dgm:spPr/>
      <dgm:t>
        <a:bodyPr/>
        <a:lstStyle/>
        <a:p>
          <a:endParaRPr lang="en-IE"/>
        </a:p>
      </dgm:t>
    </dgm:pt>
    <dgm:pt modelId="{8DFBB544-9627-49B6-8E75-9ADE577BB9F8}" type="sibTrans" cxnId="{3FF3337D-B024-4EEA-8ED0-C935062B1ECE}">
      <dgm:prSet/>
      <dgm:spPr/>
      <dgm:t>
        <a:bodyPr/>
        <a:lstStyle/>
        <a:p>
          <a:endParaRPr lang="en-IE"/>
        </a:p>
      </dgm:t>
    </dgm:pt>
    <dgm:pt modelId="{98EDD705-AECF-4DDF-A067-F7B051AC9974}">
      <dgm:prSet phldrT="[Text]"/>
      <dgm:spPr>
        <a:solidFill>
          <a:srgbClr val="FFC000">
            <a:alpha val="90000"/>
          </a:srgbClr>
        </a:solidFill>
      </dgm:spPr>
      <dgm:t>
        <a:bodyPr/>
        <a:lstStyle/>
        <a:p>
          <a:r>
            <a:rPr lang="en-IE" dirty="0"/>
            <a:t>18 Other Subjects</a:t>
          </a:r>
        </a:p>
      </dgm:t>
    </dgm:pt>
    <dgm:pt modelId="{B81FC4E9-5236-47A8-AF27-2D729EA5EE07}" type="parTrans" cxnId="{480EE8CA-AB19-4388-9A52-AE0A576A5811}">
      <dgm:prSet/>
      <dgm:spPr/>
      <dgm:t>
        <a:bodyPr/>
        <a:lstStyle/>
        <a:p>
          <a:endParaRPr lang="en-IE"/>
        </a:p>
      </dgm:t>
    </dgm:pt>
    <dgm:pt modelId="{7423A0D9-C65E-42A2-9E6D-530B98410CA4}" type="sibTrans" cxnId="{480EE8CA-AB19-4388-9A52-AE0A576A5811}">
      <dgm:prSet/>
      <dgm:spPr/>
      <dgm:t>
        <a:bodyPr/>
        <a:lstStyle/>
        <a:p>
          <a:endParaRPr lang="en-IE"/>
        </a:p>
      </dgm:t>
    </dgm:pt>
    <dgm:pt modelId="{74975555-7A65-430D-86C9-6C6FA40B7187}">
      <dgm:prSet/>
      <dgm:spPr>
        <a:solidFill>
          <a:schemeClr val="accent3">
            <a:lumMod val="40000"/>
            <a:lumOff val="60000"/>
            <a:alpha val="90000"/>
          </a:schemeClr>
        </a:solidFill>
      </dgm:spPr>
      <dgm:t>
        <a:bodyPr/>
        <a:lstStyle/>
        <a:p>
          <a:r>
            <a:rPr lang="en-IE" dirty="0"/>
            <a:t>Maths</a:t>
          </a:r>
        </a:p>
      </dgm:t>
    </dgm:pt>
    <dgm:pt modelId="{0E1C1073-BF03-4C8A-89CF-7B0F442F8E17}" type="parTrans" cxnId="{D54756D4-4224-4836-ABD9-AF0709B3E067}">
      <dgm:prSet/>
      <dgm:spPr/>
      <dgm:t>
        <a:bodyPr/>
        <a:lstStyle/>
        <a:p>
          <a:endParaRPr lang="en-IE"/>
        </a:p>
      </dgm:t>
    </dgm:pt>
    <dgm:pt modelId="{D6E62BBF-3B3D-4731-B916-FB44861E1E82}" type="sibTrans" cxnId="{D54756D4-4224-4836-ABD9-AF0709B3E067}">
      <dgm:prSet/>
      <dgm:spPr/>
      <dgm:t>
        <a:bodyPr/>
        <a:lstStyle/>
        <a:p>
          <a:endParaRPr lang="en-IE"/>
        </a:p>
      </dgm:t>
    </dgm:pt>
    <dgm:pt modelId="{0B1E76F8-8253-4948-B59C-A5496DB9157B}">
      <dgm:prSet/>
      <dgm:spPr/>
      <dgm:t>
        <a:bodyPr/>
        <a:lstStyle/>
        <a:p>
          <a:r>
            <a:rPr lang="en-IE" dirty="0"/>
            <a:t>All Students MUST:</a:t>
          </a:r>
        </a:p>
      </dgm:t>
    </dgm:pt>
    <dgm:pt modelId="{21E9CDB4-4CA7-41F8-8BCE-E693A0A0BAF1}" type="parTrans" cxnId="{A1FF170D-6327-49F3-8335-D8EAE3BEE7CB}">
      <dgm:prSet/>
      <dgm:spPr/>
      <dgm:t>
        <a:bodyPr/>
        <a:lstStyle/>
        <a:p>
          <a:endParaRPr lang="en-IE"/>
        </a:p>
      </dgm:t>
    </dgm:pt>
    <dgm:pt modelId="{2DF3F755-DE19-47D0-89B9-250128A17F34}" type="sibTrans" cxnId="{A1FF170D-6327-49F3-8335-D8EAE3BEE7CB}">
      <dgm:prSet/>
      <dgm:spPr/>
      <dgm:t>
        <a:bodyPr/>
        <a:lstStyle/>
        <a:p>
          <a:endParaRPr lang="en-IE"/>
        </a:p>
      </dgm:t>
    </dgm:pt>
    <dgm:pt modelId="{73B88212-98CE-473E-ACE1-1DACD465FFAE}">
      <dgm:prSet phldrT="[Text]"/>
      <dgm:spPr/>
      <dgm:t>
        <a:bodyPr/>
        <a:lstStyle/>
        <a:p>
          <a:r>
            <a:rPr lang="en-IE" dirty="0"/>
            <a:t>Essential Learning:</a:t>
          </a:r>
        </a:p>
      </dgm:t>
    </dgm:pt>
    <dgm:pt modelId="{89247E18-848D-49C9-B411-D84FB8A09DC8}" type="sibTrans" cxnId="{0C9CC338-701A-45BA-AE64-4C959ED4FE25}">
      <dgm:prSet/>
      <dgm:spPr/>
      <dgm:t>
        <a:bodyPr/>
        <a:lstStyle/>
        <a:p>
          <a:endParaRPr lang="en-IE"/>
        </a:p>
      </dgm:t>
    </dgm:pt>
    <dgm:pt modelId="{CF16C6FE-89AC-46EF-A12A-7D03EDA46274}" type="parTrans" cxnId="{0C9CC338-701A-45BA-AE64-4C959ED4FE25}">
      <dgm:prSet/>
      <dgm:spPr/>
      <dgm:t>
        <a:bodyPr/>
        <a:lstStyle/>
        <a:p>
          <a:endParaRPr lang="en-IE"/>
        </a:p>
      </dgm:t>
    </dgm:pt>
    <dgm:pt modelId="{F7460FC7-5D70-4FF7-BD74-A5D8375F87E7}" type="pres">
      <dgm:prSet presAssocID="{4648E16B-E03F-4C63-B5F7-3149D32BA47B}" presName="diagram" presStyleCnt="0">
        <dgm:presLayoutVars>
          <dgm:chPref val="1"/>
          <dgm:dir/>
          <dgm:animOne val="branch"/>
          <dgm:animLvl val="lvl"/>
          <dgm:resizeHandles/>
        </dgm:presLayoutVars>
      </dgm:prSet>
      <dgm:spPr/>
    </dgm:pt>
    <dgm:pt modelId="{02978175-8EE0-4F25-8C1C-315364CB37E8}" type="pres">
      <dgm:prSet presAssocID="{0B1E76F8-8253-4948-B59C-A5496DB9157B}" presName="root" presStyleCnt="0"/>
      <dgm:spPr/>
    </dgm:pt>
    <dgm:pt modelId="{CDD46454-57F7-4032-9A57-BDB0F6F5129F}" type="pres">
      <dgm:prSet presAssocID="{0B1E76F8-8253-4948-B59C-A5496DB9157B}" presName="rootComposite" presStyleCnt="0"/>
      <dgm:spPr/>
    </dgm:pt>
    <dgm:pt modelId="{DC9FC3E0-7546-4956-A93A-717BC23DB9A8}" type="pres">
      <dgm:prSet presAssocID="{0B1E76F8-8253-4948-B59C-A5496DB9157B}" presName="rootText" presStyleLbl="node1" presStyleIdx="0" presStyleCnt="3" custLinFactNeighborX="-41993" custLinFactNeighborY="-10266"/>
      <dgm:spPr/>
    </dgm:pt>
    <dgm:pt modelId="{5E234615-2BF8-4D82-AE7A-18763307FEB3}" type="pres">
      <dgm:prSet presAssocID="{0B1E76F8-8253-4948-B59C-A5496DB9157B}" presName="rootConnector" presStyleLbl="node1" presStyleIdx="0" presStyleCnt="3"/>
      <dgm:spPr/>
    </dgm:pt>
    <dgm:pt modelId="{9158EFFC-635C-456F-BE8B-FADC977F6D69}" type="pres">
      <dgm:prSet presAssocID="{0B1E76F8-8253-4948-B59C-A5496DB9157B}" presName="childShape" presStyleCnt="0"/>
      <dgm:spPr/>
    </dgm:pt>
    <dgm:pt modelId="{B8651A0A-94D0-4B01-AD76-01CF61DB6CB4}" type="pres">
      <dgm:prSet presAssocID="{73B88212-98CE-473E-ACE1-1DACD465FFAE}" presName="root" presStyleCnt="0"/>
      <dgm:spPr/>
    </dgm:pt>
    <dgm:pt modelId="{B94A57AE-42EE-4208-ABCA-744A8556D2FF}" type="pres">
      <dgm:prSet presAssocID="{73B88212-98CE-473E-ACE1-1DACD465FFAE}" presName="rootComposite" presStyleCnt="0"/>
      <dgm:spPr/>
    </dgm:pt>
    <dgm:pt modelId="{28B37943-E226-454A-9145-B1984AD03AA2}" type="pres">
      <dgm:prSet presAssocID="{73B88212-98CE-473E-ACE1-1DACD465FFAE}" presName="rootText" presStyleLbl="node1" presStyleIdx="1" presStyleCnt="3" custLinFactNeighborX="-41993" custLinFactNeighborY="-10266"/>
      <dgm:spPr/>
    </dgm:pt>
    <dgm:pt modelId="{F78C74E1-B6CA-4E6C-8D86-B2D63E5F0672}" type="pres">
      <dgm:prSet presAssocID="{73B88212-98CE-473E-ACE1-1DACD465FFAE}" presName="rootConnector" presStyleLbl="node1" presStyleIdx="1" presStyleCnt="3"/>
      <dgm:spPr/>
    </dgm:pt>
    <dgm:pt modelId="{22F56115-8090-46E4-9391-EEFB86E9DB24}" type="pres">
      <dgm:prSet presAssocID="{73B88212-98CE-473E-ACE1-1DACD465FFAE}" presName="childShape" presStyleCnt="0"/>
      <dgm:spPr/>
    </dgm:pt>
    <dgm:pt modelId="{EF78F85B-5D2C-4F75-9D64-B4A8955D4458}" type="pres">
      <dgm:prSet presAssocID="{2E912EFE-E26C-443F-959C-1B7811917A98}" presName="Name13" presStyleLbl="parChTrans1D2" presStyleIdx="0" presStyleCnt="3"/>
      <dgm:spPr/>
    </dgm:pt>
    <dgm:pt modelId="{A3319B49-F89D-42B9-94FB-BAA6F1E9E984}" type="pres">
      <dgm:prSet presAssocID="{92BCA240-7751-40E0-9360-3669B5E5B7B7}" presName="childText" presStyleLbl="bgAcc1" presStyleIdx="0" presStyleCnt="3" custLinFactNeighborX="-52492" custLinFactNeighborY="-10266">
        <dgm:presLayoutVars>
          <dgm:bulletEnabled val="1"/>
        </dgm:presLayoutVars>
      </dgm:prSet>
      <dgm:spPr/>
    </dgm:pt>
    <dgm:pt modelId="{C7323686-AC7F-4C2D-9A7A-D7F1F9F764EB}" type="pres">
      <dgm:prSet presAssocID="{5A5F1CE4-72FF-4197-A4F3-298346DD795A}" presName="Name13" presStyleLbl="parChTrans1D2" presStyleIdx="1" presStyleCnt="3"/>
      <dgm:spPr/>
    </dgm:pt>
    <dgm:pt modelId="{A7B5022B-C556-47F3-9F6C-F4596030887A}" type="pres">
      <dgm:prSet presAssocID="{69536439-4058-4E15-9C35-CB9D34FB2AE9}" presName="childText" presStyleLbl="bgAcc1" presStyleIdx="1" presStyleCnt="3" custLinFactNeighborX="-52492" custLinFactNeighborY="-10266">
        <dgm:presLayoutVars>
          <dgm:bulletEnabled val="1"/>
        </dgm:presLayoutVars>
      </dgm:prSet>
      <dgm:spPr/>
    </dgm:pt>
    <dgm:pt modelId="{A07ECABF-E371-479D-922F-12E94EEBFDDB}" type="pres">
      <dgm:prSet presAssocID="{0E1C1073-BF03-4C8A-89CF-7B0F442F8E17}" presName="Name13" presStyleLbl="parChTrans1D2" presStyleIdx="2" presStyleCnt="3"/>
      <dgm:spPr/>
    </dgm:pt>
    <dgm:pt modelId="{4625EB15-7384-4854-BFE0-711CC9A47D60}" type="pres">
      <dgm:prSet presAssocID="{74975555-7A65-430D-86C9-6C6FA40B7187}" presName="childText" presStyleLbl="bgAcc1" presStyleIdx="2" presStyleCnt="3" custLinFactNeighborX="-52492" custLinFactNeighborY="-10266">
        <dgm:presLayoutVars>
          <dgm:bulletEnabled val="1"/>
        </dgm:presLayoutVars>
      </dgm:prSet>
      <dgm:spPr/>
    </dgm:pt>
    <dgm:pt modelId="{8AC39422-1ADB-446A-A2FE-C79E39A6AE49}" type="pres">
      <dgm:prSet presAssocID="{98EDD705-AECF-4DDF-A067-F7B051AC9974}" presName="root" presStyleCnt="0"/>
      <dgm:spPr/>
    </dgm:pt>
    <dgm:pt modelId="{75B18CA1-EA62-4D65-A06D-A75F665FEE29}" type="pres">
      <dgm:prSet presAssocID="{98EDD705-AECF-4DDF-A067-F7B051AC9974}" presName="rootComposite" presStyleCnt="0"/>
      <dgm:spPr/>
    </dgm:pt>
    <dgm:pt modelId="{BE4B283B-A9A7-4683-A9A9-09124DF4C1CB}" type="pres">
      <dgm:prSet presAssocID="{98EDD705-AECF-4DDF-A067-F7B051AC9974}" presName="rootText" presStyleLbl="node1" presStyleIdx="2" presStyleCnt="3" custScaleX="115259" custScaleY="133705" custLinFactNeighborX="27143" custLinFactNeighborY="93946"/>
      <dgm:spPr/>
    </dgm:pt>
    <dgm:pt modelId="{C6AA6809-7432-4763-A797-D8481FFFCF63}" type="pres">
      <dgm:prSet presAssocID="{98EDD705-AECF-4DDF-A067-F7B051AC9974}" presName="rootConnector" presStyleLbl="node1" presStyleIdx="2" presStyleCnt="3"/>
      <dgm:spPr/>
    </dgm:pt>
    <dgm:pt modelId="{B22CA08C-1B6C-4492-A082-44D68A5EDCB6}" type="pres">
      <dgm:prSet presAssocID="{98EDD705-AECF-4DDF-A067-F7B051AC9974}" presName="childShape" presStyleCnt="0"/>
      <dgm:spPr/>
    </dgm:pt>
  </dgm:ptLst>
  <dgm:cxnLst>
    <dgm:cxn modelId="{685E6D04-A507-4A50-B9A3-0C1F061892DE}" type="presOf" srcId="{0B1E76F8-8253-4948-B59C-A5496DB9157B}" destId="{5E234615-2BF8-4D82-AE7A-18763307FEB3}" srcOrd="1" destOrd="0" presId="urn:microsoft.com/office/officeart/2005/8/layout/hierarchy3"/>
    <dgm:cxn modelId="{A1FF170D-6327-49F3-8335-D8EAE3BEE7CB}" srcId="{4648E16B-E03F-4C63-B5F7-3149D32BA47B}" destId="{0B1E76F8-8253-4948-B59C-A5496DB9157B}" srcOrd="0" destOrd="0" parTransId="{21E9CDB4-4CA7-41F8-8BCE-E693A0A0BAF1}" sibTransId="{2DF3F755-DE19-47D0-89B9-250128A17F34}"/>
    <dgm:cxn modelId="{0C9CC338-701A-45BA-AE64-4C959ED4FE25}" srcId="{4648E16B-E03F-4C63-B5F7-3149D32BA47B}" destId="{73B88212-98CE-473E-ACE1-1DACD465FFAE}" srcOrd="1" destOrd="0" parTransId="{CF16C6FE-89AC-46EF-A12A-7D03EDA46274}" sibTransId="{89247E18-848D-49C9-B411-D84FB8A09DC8}"/>
    <dgm:cxn modelId="{E67FAE5B-C985-4F7F-8309-46E9C119683F}" type="presOf" srcId="{0B1E76F8-8253-4948-B59C-A5496DB9157B}" destId="{DC9FC3E0-7546-4956-A93A-717BC23DB9A8}" srcOrd="0" destOrd="0" presId="urn:microsoft.com/office/officeart/2005/8/layout/hierarchy3"/>
    <dgm:cxn modelId="{B62E9360-22A1-4A5B-8C28-4AD61CC714CC}" type="presOf" srcId="{5A5F1CE4-72FF-4197-A4F3-298346DD795A}" destId="{C7323686-AC7F-4C2D-9A7A-D7F1F9F764EB}" srcOrd="0" destOrd="0" presId="urn:microsoft.com/office/officeart/2005/8/layout/hierarchy3"/>
    <dgm:cxn modelId="{65C95C48-5FAC-48B3-9C09-35533F7AAB3D}" type="presOf" srcId="{73B88212-98CE-473E-ACE1-1DACD465FFAE}" destId="{28B37943-E226-454A-9145-B1984AD03AA2}" srcOrd="0" destOrd="0" presId="urn:microsoft.com/office/officeart/2005/8/layout/hierarchy3"/>
    <dgm:cxn modelId="{3FF3337D-B024-4EEA-8ED0-C935062B1ECE}" srcId="{73B88212-98CE-473E-ACE1-1DACD465FFAE}" destId="{69536439-4058-4E15-9C35-CB9D34FB2AE9}" srcOrd="1" destOrd="0" parTransId="{5A5F1CE4-72FF-4197-A4F3-298346DD795A}" sibTransId="{8DFBB544-9627-49B6-8E75-9ADE577BB9F8}"/>
    <dgm:cxn modelId="{63D8478A-34C4-4427-8789-42421803F894}" type="presOf" srcId="{0E1C1073-BF03-4C8A-89CF-7B0F442F8E17}" destId="{A07ECABF-E371-479D-922F-12E94EEBFDDB}" srcOrd="0" destOrd="0" presId="urn:microsoft.com/office/officeart/2005/8/layout/hierarchy3"/>
    <dgm:cxn modelId="{B03C7E8A-A016-483E-9A77-355DE00A91DC}" type="presOf" srcId="{98EDD705-AECF-4DDF-A067-F7B051AC9974}" destId="{C6AA6809-7432-4763-A797-D8481FFFCF63}" srcOrd="1" destOrd="0" presId="urn:microsoft.com/office/officeart/2005/8/layout/hierarchy3"/>
    <dgm:cxn modelId="{D920CD92-E708-423D-B03F-85E121231E1B}" type="presOf" srcId="{4648E16B-E03F-4C63-B5F7-3149D32BA47B}" destId="{F7460FC7-5D70-4FF7-BD74-A5D8375F87E7}" srcOrd="0" destOrd="0" presId="urn:microsoft.com/office/officeart/2005/8/layout/hierarchy3"/>
    <dgm:cxn modelId="{4B48BA94-2651-4D94-BA2F-34C7CAFC64CC}" type="presOf" srcId="{74975555-7A65-430D-86C9-6C6FA40B7187}" destId="{4625EB15-7384-4854-BFE0-711CC9A47D60}" srcOrd="0" destOrd="0" presId="urn:microsoft.com/office/officeart/2005/8/layout/hierarchy3"/>
    <dgm:cxn modelId="{0D85C59D-5598-4CE4-9CBC-95A8510DD9A5}" type="presOf" srcId="{2E912EFE-E26C-443F-959C-1B7811917A98}" destId="{EF78F85B-5D2C-4F75-9D64-B4A8955D4458}" srcOrd="0" destOrd="0" presId="urn:microsoft.com/office/officeart/2005/8/layout/hierarchy3"/>
    <dgm:cxn modelId="{359C5EA0-7EEC-4A45-B4FD-5CBE4AC95E12}" type="presOf" srcId="{92BCA240-7751-40E0-9360-3669B5E5B7B7}" destId="{A3319B49-F89D-42B9-94FB-BAA6F1E9E984}" srcOrd="0" destOrd="0" presId="urn:microsoft.com/office/officeart/2005/8/layout/hierarchy3"/>
    <dgm:cxn modelId="{D7AA26B7-1224-4287-8F55-01933D18B214}" srcId="{73B88212-98CE-473E-ACE1-1DACD465FFAE}" destId="{92BCA240-7751-40E0-9360-3669B5E5B7B7}" srcOrd="0" destOrd="0" parTransId="{2E912EFE-E26C-443F-959C-1B7811917A98}" sibTransId="{BE4D742C-4178-4C68-A635-45420285E064}"/>
    <dgm:cxn modelId="{20A04AB9-1C44-429E-BFAD-82CC9319EA3A}" type="presOf" srcId="{98EDD705-AECF-4DDF-A067-F7B051AC9974}" destId="{BE4B283B-A9A7-4683-A9A9-09124DF4C1CB}" srcOrd="0" destOrd="0" presId="urn:microsoft.com/office/officeart/2005/8/layout/hierarchy3"/>
    <dgm:cxn modelId="{480EE8CA-AB19-4388-9A52-AE0A576A5811}" srcId="{4648E16B-E03F-4C63-B5F7-3149D32BA47B}" destId="{98EDD705-AECF-4DDF-A067-F7B051AC9974}" srcOrd="2" destOrd="0" parTransId="{B81FC4E9-5236-47A8-AF27-2D729EA5EE07}" sibTransId="{7423A0D9-C65E-42A2-9E6D-530B98410CA4}"/>
    <dgm:cxn modelId="{D54756D4-4224-4836-ABD9-AF0709B3E067}" srcId="{73B88212-98CE-473E-ACE1-1DACD465FFAE}" destId="{74975555-7A65-430D-86C9-6C6FA40B7187}" srcOrd="2" destOrd="0" parTransId="{0E1C1073-BF03-4C8A-89CF-7B0F442F8E17}" sibTransId="{D6E62BBF-3B3D-4731-B916-FB44861E1E82}"/>
    <dgm:cxn modelId="{77765EF7-43D1-4727-BBFC-3D9B0A700C39}" type="presOf" srcId="{73B88212-98CE-473E-ACE1-1DACD465FFAE}" destId="{F78C74E1-B6CA-4E6C-8D86-B2D63E5F0672}" srcOrd="1" destOrd="0" presId="urn:microsoft.com/office/officeart/2005/8/layout/hierarchy3"/>
    <dgm:cxn modelId="{E52870FA-0F15-47E9-8B5F-DAEE539B3250}" type="presOf" srcId="{69536439-4058-4E15-9C35-CB9D34FB2AE9}" destId="{A7B5022B-C556-47F3-9F6C-F4596030887A}" srcOrd="0" destOrd="0" presId="urn:microsoft.com/office/officeart/2005/8/layout/hierarchy3"/>
    <dgm:cxn modelId="{A0B6394D-44B1-43E5-922B-BCF9017BD09C}" type="presParOf" srcId="{F7460FC7-5D70-4FF7-BD74-A5D8375F87E7}" destId="{02978175-8EE0-4F25-8C1C-315364CB37E8}" srcOrd="0" destOrd="0" presId="urn:microsoft.com/office/officeart/2005/8/layout/hierarchy3"/>
    <dgm:cxn modelId="{0A278890-B289-4638-A46C-01DC77B9F19E}" type="presParOf" srcId="{02978175-8EE0-4F25-8C1C-315364CB37E8}" destId="{CDD46454-57F7-4032-9A57-BDB0F6F5129F}" srcOrd="0" destOrd="0" presId="urn:microsoft.com/office/officeart/2005/8/layout/hierarchy3"/>
    <dgm:cxn modelId="{5790BB56-748F-4FFE-88C3-88521FDE595C}" type="presParOf" srcId="{CDD46454-57F7-4032-9A57-BDB0F6F5129F}" destId="{DC9FC3E0-7546-4956-A93A-717BC23DB9A8}" srcOrd="0" destOrd="0" presId="urn:microsoft.com/office/officeart/2005/8/layout/hierarchy3"/>
    <dgm:cxn modelId="{EF356467-C112-4A4D-BD50-3043F136FBA4}" type="presParOf" srcId="{CDD46454-57F7-4032-9A57-BDB0F6F5129F}" destId="{5E234615-2BF8-4D82-AE7A-18763307FEB3}" srcOrd="1" destOrd="0" presId="urn:microsoft.com/office/officeart/2005/8/layout/hierarchy3"/>
    <dgm:cxn modelId="{D1A956C8-DF64-4382-B000-37B1DFA28752}" type="presParOf" srcId="{02978175-8EE0-4F25-8C1C-315364CB37E8}" destId="{9158EFFC-635C-456F-BE8B-FADC977F6D69}" srcOrd="1" destOrd="0" presId="urn:microsoft.com/office/officeart/2005/8/layout/hierarchy3"/>
    <dgm:cxn modelId="{98A4DEBF-0DD1-4BEC-8FDC-6D69276E7218}" type="presParOf" srcId="{F7460FC7-5D70-4FF7-BD74-A5D8375F87E7}" destId="{B8651A0A-94D0-4B01-AD76-01CF61DB6CB4}" srcOrd="1" destOrd="0" presId="urn:microsoft.com/office/officeart/2005/8/layout/hierarchy3"/>
    <dgm:cxn modelId="{30B17410-67CB-445E-9709-97473011845F}" type="presParOf" srcId="{B8651A0A-94D0-4B01-AD76-01CF61DB6CB4}" destId="{B94A57AE-42EE-4208-ABCA-744A8556D2FF}" srcOrd="0" destOrd="0" presId="urn:microsoft.com/office/officeart/2005/8/layout/hierarchy3"/>
    <dgm:cxn modelId="{D6C37660-01E0-462A-B0F0-99325BDBAF10}" type="presParOf" srcId="{B94A57AE-42EE-4208-ABCA-744A8556D2FF}" destId="{28B37943-E226-454A-9145-B1984AD03AA2}" srcOrd="0" destOrd="0" presId="urn:microsoft.com/office/officeart/2005/8/layout/hierarchy3"/>
    <dgm:cxn modelId="{2538EA18-6B53-4D2C-8E1F-D9005E16121E}" type="presParOf" srcId="{B94A57AE-42EE-4208-ABCA-744A8556D2FF}" destId="{F78C74E1-B6CA-4E6C-8D86-B2D63E5F0672}" srcOrd="1" destOrd="0" presId="urn:microsoft.com/office/officeart/2005/8/layout/hierarchy3"/>
    <dgm:cxn modelId="{6E862A1E-3559-44AD-A534-361801EE1A64}" type="presParOf" srcId="{B8651A0A-94D0-4B01-AD76-01CF61DB6CB4}" destId="{22F56115-8090-46E4-9391-EEFB86E9DB24}" srcOrd="1" destOrd="0" presId="urn:microsoft.com/office/officeart/2005/8/layout/hierarchy3"/>
    <dgm:cxn modelId="{08001CD5-4793-4546-845B-C44D99C6FDAB}" type="presParOf" srcId="{22F56115-8090-46E4-9391-EEFB86E9DB24}" destId="{EF78F85B-5D2C-4F75-9D64-B4A8955D4458}" srcOrd="0" destOrd="0" presId="urn:microsoft.com/office/officeart/2005/8/layout/hierarchy3"/>
    <dgm:cxn modelId="{2C238EF9-D24A-4316-9C9A-C78B3EE631D8}" type="presParOf" srcId="{22F56115-8090-46E4-9391-EEFB86E9DB24}" destId="{A3319B49-F89D-42B9-94FB-BAA6F1E9E984}" srcOrd="1" destOrd="0" presId="urn:microsoft.com/office/officeart/2005/8/layout/hierarchy3"/>
    <dgm:cxn modelId="{1063D2B1-9C59-4E73-8F20-F4505A1F34C7}" type="presParOf" srcId="{22F56115-8090-46E4-9391-EEFB86E9DB24}" destId="{C7323686-AC7F-4C2D-9A7A-D7F1F9F764EB}" srcOrd="2" destOrd="0" presId="urn:microsoft.com/office/officeart/2005/8/layout/hierarchy3"/>
    <dgm:cxn modelId="{C1914508-C7D8-46A3-BA9F-4EFFB1F31CAE}" type="presParOf" srcId="{22F56115-8090-46E4-9391-EEFB86E9DB24}" destId="{A7B5022B-C556-47F3-9F6C-F4596030887A}" srcOrd="3" destOrd="0" presId="urn:microsoft.com/office/officeart/2005/8/layout/hierarchy3"/>
    <dgm:cxn modelId="{0CC3D785-8AA5-4A50-BAA3-506F89638125}" type="presParOf" srcId="{22F56115-8090-46E4-9391-EEFB86E9DB24}" destId="{A07ECABF-E371-479D-922F-12E94EEBFDDB}" srcOrd="4" destOrd="0" presId="urn:microsoft.com/office/officeart/2005/8/layout/hierarchy3"/>
    <dgm:cxn modelId="{DD4130D2-9DC2-496D-BD74-CC4F6FD4EA9B}" type="presParOf" srcId="{22F56115-8090-46E4-9391-EEFB86E9DB24}" destId="{4625EB15-7384-4854-BFE0-711CC9A47D60}" srcOrd="5" destOrd="0" presId="urn:microsoft.com/office/officeart/2005/8/layout/hierarchy3"/>
    <dgm:cxn modelId="{B0AD4FD9-29AA-4426-A7CA-873A624B91A0}" type="presParOf" srcId="{F7460FC7-5D70-4FF7-BD74-A5D8375F87E7}" destId="{8AC39422-1ADB-446A-A2FE-C79E39A6AE49}" srcOrd="2" destOrd="0" presId="urn:microsoft.com/office/officeart/2005/8/layout/hierarchy3"/>
    <dgm:cxn modelId="{5F2FF383-4BE3-42E3-BAD9-B6B138E48484}" type="presParOf" srcId="{8AC39422-1ADB-446A-A2FE-C79E39A6AE49}" destId="{75B18CA1-EA62-4D65-A06D-A75F665FEE29}" srcOrd="0" destOrd="0" presId="urn:microsoft.com/office/officeart/2005/8/layout/hierarchy3"/>
    <dgm:cxn modelId="{F2FB210A-C048-4AF5-BE87-30EAE9539209}" type="presParOf" srcId="{75B18CA1-EA62-4D65-A06D-A75F665FEE29}" destId="{BE4B283B-A9A7-4683-A9A9-09124DF4C1CB}" srcOrd="0" destOrd="0" presId="urn:microsoft.com/office/officeart/2005/8/layout/hierarchy3"/>
    <dgm:cxn modelId="{793BE4DA-8BAE-4B9E-B6DA-B16ED28D8275}" type="presParOf" srcId="{75B18CA1-EA62-4D65-A06D-A75F665FEE29}" destId="{C6AA6809-7432-4763-A797-D8481FFFCF63}" srcOrd="1" destOrd="0" presId="urn:microsoft.com/office/officeart/2005/8/layout/hierarchy3"/>
    <dgm:cxn modelId="{19E304B8-89B6-477F-B9D0-303D20A8EBE1}" type="presParOf" srcId="{8AC39422-1ADB-446A-A2FE-C79E39A6AE49}" destId="{B22CA08C-1B6C-4492-A082-44D68A5EDCB6}"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8D0FFE-A047-4083-BD73-85553A6A13A4}" type="doc">
      <dgm:prSet loTypeId="urn:microsoft.com/office/officeart/2008/layout/VerticalAccentList" loCatId="list" qsTypeId="urn:microsoft.com/office/officeart/2005/8/quickstyle/simple1" qsCatId="simple" csTypeId="urn:microsoft.com/office/officeart/2005/8/colors/accent1_5" csCatId="accent1" phldr="1"/>
      <dgm:spPr/>
      <dgm:t>
        <a:bodyPr/>
        <a:lstStyle/>
        <a:p>
          <a:endParaRPr lang="en-IE"/>
        </a:p>
      </dgm:t>
    </dgm:pt>
    <dgm:pt modelId="{DA57607E-3AD1-4103-B4A2-78EF78B75119}">
      <dgm:prSet phldrT="[Text]"/>
      <dgm:spPr/>
      <dgm:t>
        <a:bodyPr/>
        <a:lstStyle/>
        <a:p>
          <a:r>
            <a:rPr lang="en-IE" dirty="0"/>
            <a:t>1.</a:t>
          </a:r>
        </a:p>
      </dgm:t>
    </dgm:pt>
    <dgm:pt modelId="{70C64933-693A-422F-BAAE-5EA5EFE29F1E}" type="parTrans" cxnId="{6BAB18FD-8BD0-4612-BD92-C46D2DAECB63}">
      <dgm:prSet/>
      <dgm:spPr/>
      <dgm:t>
        <a:bodyPr/>
        <a:lstStyle/>
        <a:p>
          <a:endParaRPr lang="en-IE"/>
        </a:p>
      </dgm:t>
    </dgm:pt>
    <dgm:pt modelId="{81414F46-5F53-4E03-94DA-26950CAFA94A}" type="sibTrans" cxnId="{6BAB18FD-8BD0-4612-BD92-C46D2DAECB63}">
      <dgm:prSet/>
      <dgm:spPr/>
      <dgm:t>
        <a:bodyPr/>
        <a:lstStyle/>
        <a:p>
          <a:endParaRPr lang="en-IE"/>
        </a:p>
      </dgm:t>
    </dgm:pt>
    <dgm:pt modelId="{E724C728-C4D7-47E6-AA57-0B1B482A1C94}">
      <dgm:prSet phldrT="[Text]"/>
      <dgm:spPr/>
      <dgm:t>
        <a:bodyPr/>
        <a:lstStyle/>
        <a:p>
          <a:r>
            <a:rPr lang="en-IE" dirty="0"/>
            <a:t>2</a:t>
          </a:r>
        </a:p>
      </dgm:t>
    </dgm:pt>
    <dgm:pt modelId="{6FBF51DE-EAB7-4945-9DE6-4B09E295DBCA}" type="parTrans" cxnId="{2A85C54A-5B36-4A81-A51A-499D41BEDB5B}">
      <dgm:prSet/>
      <dgm:spPr/>
      <dgm:t>
        <a:bodyPr/>
        <a:lstStyle/>
        <a:p>
          <a:endParaRPr lang="en-IE"/>
        </a:p>
      </dgm:t>
    </dgm:pt>
    <dgm:pt modelId="{E5F8188E-151C-47C4-9A2A-EDA3C0CFEC9D}" type="sibTrans" cxnId="{2A85C54A-5B36-4A81-A51A-499D41BEDB5B}">
      <dgm:prSet/>
      <dgm:spPr/>
      <dgm:t>
        <a:bodyPr/>
        <a:lstStyle/>
        <a:p>
          <a:endParaRPr lang="en-IE"/>
        </a:p>
      </dgm:t>
    </dgm:pt>
    <dgm:pt modelId="{C0423C04-FD05-4F51-BBBE-F2A14527BC7A}">
      <dgm:prSet phldrT="[Text]" custT="1"/>
      <dgm:spPr/>
      <dgm:t>
        <a:bodyPr/>
        <a:lstStyle/>
        <a:p>
          <a:r>
            <a:rPr lang="en-IE" sz="2400" b="1" dirty="0"/>
            <a:t>Above expectations</a:t>
          </a:r>
        </a:p>
      </dgm:t>
    </dgm:pt>
    <dgm:pt modelId="{F8F17E1D-CF76-4B27-8E88-1618A929A4C3}" type="parTrans" cxnId="{F8653E5C-64C3-44F1-85ED-4EBFA73A8D1C}">
      <dgm:prSet/>
      <dgm:spPr/>
      <dgm:t>
        <a:bodyPr/>
        <a:lstStyle/>
        <a:p>
          <a:endParaRPr lang="en-IE"/>
        </a:p>
      </dgm:t>
    </dgm:pt>
    <dgm:pt modelId="{CDC0D271-E6D2-4AB9-A03B-65C31E40E676}" type="sibTrans" cxnId="{F8653E5C-64C3-44F1-85ED-4EBFA73A8D1C}">
      <dgm:prSet/>
      <dgm:spPr/>
      <dgm:t>
        <a:bodyPr/>
        <a:lstStyle/>
        <a:p>
          <a:endParaRPr lang="en-IE"/>
        </a:p>
      </dgm:t>
    </dgm:pt>
    <dgm:pt modelId="{A70FCB1B-0208-4D47-BA7F-964376AC036A}">
      <dgm:prSet phldrT="[Text]" custT="1"/>
      <dgm:spPr/>
      <dgm:t>
        <a:bodyPr/>
        <a:lstStyle/>
        <a:p>
          <a:r>
            <a:rPr lang="en-IE" sz="2400" b="1" dirty="0"/>
            <a:t>In line with expectations</a:t>
          </a:r>
        </a:p>
      </dgm:t>
    </dgm:pt>
    <dgm:pt modelId="{A8602CAC-A52C-4A91-BBB4-5BDFCDC0D138}" type="parTrans" cxnId="{D6AB472E-B016-4963-946F-3AA890BAB8C5}">
      <dgm:prSet/>
      <dgm:spPr/>
      <dgm:t>
        <a:bodyPr/>
        <a:lstStyle/>
        <a:p>
          <a:endParaRPr lang="en-IE"/>
        </a:p>
      </dgm:t>
    </dgm:pt>
    <dgm:pt modelId="{228E8EA0-DECD-4B0C-9FDC-08E9412C1815}" type="sibTrans" cxnId="{D6AB472E-B016-4963-946F-3AA890BAB8C5}">
      <dgm:prSet/>
      <dgm:spPr/>
      <dgm:t>
        <a:bodyPr/>
        <a:lstStyle/>
        <a:p>
          <a:endParaRPr lang="en-IE"/>
        </a:p>
      </dgm:t>
    </dgm:pt>
    <dgm:pt modelId="{6C446C7C-63C0-4D70-ACA5-D92A5D15FDB0}">
      <dgm:prSet phldrT="[Text]" custT="1"/>
      <dgm:spPr/>
      <dgm:t>
        <a:bodyPr/>
        <a:lstStyle/>
        <a:p>
          <a:pPr algn="l"/>
          <a:r>
            <a:rPr lang="en-IE" sz="2400" b="1" dirty="0"/>
            <a:t>Not yet in line with expectations</a:t>
          </a:r>
        </a:p>
      </dgm:t>
    </dgm:pt>
    <dgm:pt modelId="{90960654-EFC6-43E9-95D0-5E00C5D728DF}" type="parTrans" cxnId="{1ADBCD3E-58A7-47CA-A15F-86902FAA1279}">
      <dgm:prSet/>
      <dgm:spPr/>
      <dgm:t>
        <a:bodyPr/>
        <a:lstStyle/>
        <a:p>
          <a:endParaRPr lang="en-IE"/>
        </a:p>
      </dgm:t>
    </dgm:pt>
    <dgm:pt modelId="{78D6A762-1779-463E-BC82-35746AF706D3}" type="sibTrans" cxnId="{1ADBCD3E-58A7-47CA-A15F-86902FAA1279}">
      <dgm:prSet/>
      <dgm:spPr/>
      <dgm:t>
        <a:bodyPr/>
        <a:lstStyle/>
        <a:p>
          <a:endParaRPr lang="en-IE"/>
        </a:p>
      </dgm:t>
    </dgm:pt>
    <dgm:pt modelId="{6A7D3C5C-C6A2-44D6-95D8-AD8CEBDCD32F}">
      <dgm:prSet phldrT="[Text]"/>
      <dgm:spPr/>
      <dgm:t>
        <a:bodyPr/>
        <a:lstStyle/>
        <a:p>
          <a:r>
            <a:rPr lang="en-IE" dirty="0"/>
            <a:t>4</a:t>
          </a:r>
        </a:p>
      </dgm:t>
    </dgm:pt>
    <dgm:pt modelId="{7ABEADD6-608B-41FC-B74C-2024A3C4D9FA}" type="parTrans" cxnId="{A5AD89E7-C6D9-47BD-AF18-3C5E0A8F7547}">
      <dgm:prSet/>
      <dgm:spPr/>
      <dgm:t>
        <a:bodyPr/>
        <a:lstStyle/>
        <a:p>
          <a:endParaRPr lang="en-IE"/>
        </a:p>
      </dgm:t>
    </dgm:pt>
    <dgm:pt modelId="{CD7A6C9A-0E98-4BDF-8F06-0C49D8FFA5DE}" type="sibTrans" cxnId="{A5AD89E7-C6D9-47BD-AF18-3C5E0A8F7547}">
      <dgm:prSet/>
      <dgm:spPr/>
      <dgm:t>
        <a:bodyPr/>
        <a:lstStyle/>
        <a:p>
          <a:endParaRPr lang="en-IE"/>
        </a:p>
      </dgm:t>
    </dgm:pt>
    <dgm:pt modelId="{118DB8A0-6A2A-4408-B221-C8A193626A18}">
      <dgm:prSet phldrT="[Text]" custT="1"/>
      <dgm:spPr/>
      <dgm:t>
        <a:bodyPr/>
        <a:lstStyle/>
        <a:p>
          <a:r>
            <a:rPr lang="en-IE" sz="1800" dirty="0"/>
            <a:t>3</a:t>
          </a:r>
          <a:endParaRPr lang="en-IE" sz="2400" b="1" dirty="0"/>
        </a:p>
      </dgm:t>
    </dgm:pt>
    <dgm:pt modelId="{9142C2D6-E47D-4761-A8FE-C1DAFBB221EA}" type="sibTrans" cxnId="{802990B1-EA0B-4A39-B10E-9D5F72867B29}">
      <dgm:prSet/>
      <dgm:spPr/>
      <dgm:t>
        <a:bodyPr/>
        <a:lstStyle/>
        <a:p>
          <a:endParaRPr lang="en-IE"/>
        </a:p>
      </dgm:t>
    </dgm:pt>
    <dgm:pt modelId="{819D2F7E-F407-427E-BCD5-DC165D659000}" type="parTrans" cxnId="{802990B1-EA0B-4A39-B10E-9D5F72867B29}">
      <dgm:prSet/>
      <dgm:spPr/>
      <dgm:t>
        <a:bodyPr/>
        <a:lstStyle/>
        <a:p>
          <a:endParaRPr lang="en-IE"/>
        </a:p>
      </dgm:t>
    </dgm:pt>
    <dgm:pt modelId="{6E2309B1-780F-4DC9-AE13-434B9FE89FC8}">
      <dgm:prSet phldrT="[Text]" custT="1"/>
      <dgm:spPr/>
      <dgm:t>
        <a:bodyPr/>
        <a:lstStyle/>
        <a:p>
          <a:r>
            <a:rPr lang="en-IE" sz="2400" b="1" dirty="0"/>
            <a:t>Exceptional</a:t>
          </a:r>
        </a:p>
      </dgm:t>
    </dgm:pt>
    <dgm:pt modelId="{136A9BD4-5D89-48FA-B26F-5F49C6B2EB9C}" type="sibTrans" cxnId="{C1077CF1-BFEF-4073-B1EA-416E8265D5BA}">
      <dgm:prSet/>
      <dgm:spPr/>
      <dgm:t>
        <a:bodyPr/>
        <a:lstStyle/>
        <a:p>
          <a:endParaRPr lang="en-IE"/>
        </a:p>
      </dgm:t>
    </dgm:pt>
    <dgm:pt modelId="{BEB9666D-3FD9-4486-9D4A-9C5EB5D1EED1}" type="parTrans" cxnId="{C1077CF1-BFEF-4073-B1EA-416E8265D5BA}">
      <dgm:prSet/>
      <dgm:spPr/>
      <dgm:t>
        <a:bodyPr/>
        <a:lstStyle/>
        <a:p>
          <a:endParaRPr lang="en-IE"/>
        </a:p>
      </dgm:t>
    </dgm:pt>
    <dgm:pt modelId="{C0B6FC0E-D871-475E-BA21-2FC11B5C6B11}" type="pres">
      <dgm:prSet presAssocID="{BA8D0FFE-A047-4083-BD73-85553A6A13A4}" presName="Name0" presStyleCnt="0">
        <dgm:presLayoutVars>
          <dgm:chMax/>
          <dgm:chPref/>
          <dgm:dir/>
        </dgm:presLayoutVars>
      </dgm:prSet>
      <dgm:spPr/>
    </dgm:pt>
    <dgm:pt modelId="{A2489014-925B-4910-BDBC-476713533DDB}" type="pres">
      <dgm:prSet presAssocID="{DA57607E-3AD1-4103-B4A2-78EF78B75119}" presName="parenttextcomposite" presStyleCnt="0"/>
      <dgm:spPr/>
    </dgm:pt>
    <dgm:pt modelId="{010BDF69-411E-4112-8295-ABC692917592}" type="pres">
      <dgm:prSet presAssocID="{DA57607E-3AD1-4103-B4A2-78EF78B75119}" presName="parenttext" presStyleLbl="revTx" presStyleIdx="0" presStyleCnt="4">
        <dgm:presLayoutVars>
          <dgm:chMax/>
          <dgm:chPref val="2"/>
          <dgm:bulletEnabled val="1"/>
        </dgm:presLayoutVars>
      </dgm:prSet>
      <dgm:spPr/>
    </dgm:pt>
    <dgm:pt modelId="{7EAA97D4-49E6-4E92-9065-C31F022BD83A}" type="pres">
      <dgm:prSet presAssocID="{DA57607E-3AD1-4103-B4A2-78EF78B75119}" presName="composite" presStyleCnt="0"/>
      <dgm:spPr/>
    </dgm:pt>
    <dgm:pt modelId="{68B67849-47D7-4432-810D-94F03A806FE1}" type="pres">
      <dgm:prSet presAssocID="{DA57607E-3AD1-4103-B4A2-78EF78B75119}" presName="chevron1" presStyleLbl="alignNode1" presStyleIdx="0" presStyleCnt="28"/>
      <dgm:spPr/>
    </dgm:pt>
    <dgm:pt modelId="{08CA4F8E-ABFE-449E-9EFC-146CDDEC3913}" type="pres">
      <dgm:prSet presAssocID="{DA57607E-3AD1-4103-B4A2-78EF78B75119}" presName="chevron2" presStyleLbl="alignNode1" presStyleIdx="1" presStyleCnt="28"/>
      <dgm:spPr/>
    </dgm:pt>
    <dgm:pt modelId="{CB55AB71-112C-449C-AE5F-4E2AF67AE507}" type="pres">
      <dgm:prSet presAssocID="{DA57607E-3AD1-4103-B4A2-78EF78B75119}" presName="chevron3" presStyleLbl="alignNode1" presStyleIdx="2" presStyleCnt="28"/>
      <dgm:spPr/>
    </dgm:pt>
    <dgm:pt modelId="{C4F89E55-8C84-4298-A66D-8F8F4425B9A2}" type="pres">
      <dgm:prSet presAssocID="{DA57607E-3AD1-4103-B4A2-78EF78B75119}" presName="chevron4" presStyleLbl="alignNode1" presStyleIdx="3" presStyleCnt="28"/>
      <dgm:spPr/>
    </dgm:pt>
    <dgm:pt modelId="{3999B760-F2FD-46EB-BB02-FB3E40561198}" type="pres">
      <dgm:prSet presAssocID="{DA57607E-3AD1-4103-B4A2-78EF78B75119}" presName="chevron5" presStyleLbl="alignNode1" presStyleIdx="4" presStyleCnt="28"/>
      <dgm:spPr/>
    </dgm:pt>
    <dgm:pt modelId="{3113666F-81A9-4689-9603-D21D764B93BC}" type="pres">
      <dgm:prSet presAssocID="{DA57607E-3AD1-4103-B4A2-78EF78B75119}" presName="chevron6" presStyleLbl="alignNode1" presStyleIdx="5" presStyleCnt="28"/>
      <dgm:spPr/>
    </dgm:pt>
    <dgm:pt modelId="{F17E9798-F81B-4E2F-83D2-6FFBFEBB66CB}" type="pres">
      <dgm:prSet presAssocID="{DA57607E-3AD1-4103-B4A2-78EF78B75119}" presName="chevron7" presStyleLbl="alignNode1" presStyleIdx="6" presStyleCnt="28" custLinFactNeighborX="-29258"/>
      <dgm:spPr/>
    </dgm:pt>
    <dgm:pt modelId="{13923D17-B58A-42D7-9BBE-1A9A6BEC8F84}" type="pres">
      <dgm:prSet presAssocID="{DA57607E-3AD1-4103-B4A2-78EF78B75119}" presName="childtext" presStyleLbl="solidFgAcc1" presStyleIdx="0" presStyleCnt="4" custLinFactNeighborY="-2926">
        <dgm:presLayoutVars>
          <dgm:chMax/>
          <dgm:chPref val="0"/>
          <dgm:bulletEnabled val="1"/>
        </dgm:presLayoutVars>
      </dgm:prSet>
      <dgm:spPr/>
    </dgm:pt>
    <dgm:pt modelId="{2AD78D17-D7BE-4A0B-8285-55975AA458A9}" type="pres">
      <dgm:prSet presAssocID="{81414F46-5F53-4E03-94DA-26950CAFA94A}" presName="sibTrans" presStyleCnt="0"/>
      <dgm:spPr/>
    </dgm:pt>
    <dgm:pt modelId="{46ECA1BA-92A7-4E94-98C9-C0696DBB3EF7}" type="pres">
      <dgm:prSet presAssocID="{E724C728-C4D7-47E6-AA57-0B1B482A1C94}" presName="parenttextcomposite" presStyleCnt="0"/>
      <dgm:spPr/>
    </dgm:pt>
    <dgm:pt modelId="{CA2A4430-CA6D-4A11-9968-295363B194DF}" type="pres">
      <dgm:prSet presAssocID="{E724C728-C4D7-47E6-AA57-0B1B482A1C94}" presName="parenttext" presStyleLbl="revTx" presStyleIdx="1" presStyleCnt="4">
        <dgm:presLayoutVars>
          <dgm:chMax/>
          <dgm:chPref val="2"/>
          <dgm:bulletEnabled val="1"/>
        </dgm:presLayoutVars>
      </dgm:prSet>
      <dgm:spPr/>
    </dgm:pt>
    <dgm:pt modelId="{91FA718F-28DB-46A6-A172-FBC6C5CD632F}" type="pres">
      <dgm:prSet presAssocID="{E724C728-C4D7-47E6-AA57-0B1B482A1C94}" presName="composite" presStyleCnt="0"/>
      <dgm:spPr/>
    </dgm:pt>
    <dgm:pt modelId="{C554B6D2-5779-46C9-818A-44D763264411}" type="pres">
      <dgm:prSet presAssocID="{E724C728-C4D7-47E6-AA57-0B1B482A1C94}" presName="chevron1" presStyleLbl="alignNode1" presStyleIdx="7" presStyleCnt="28"/>
      <dgm:spPr/>
    </dgm:pt>
    <dgm:pt modelId="{803EC5CD-3258-4E52-94A5-CFCE527EE75D}" type="pres">
      <dgm:prSet presAssocID="{E724C728-C4D7-47E6-AA57-0B1B482A1C94}" presName="chevron2" presStyleLbl="alignNode1" presStyleIdx="8" presStyleCnt="28"/>
      <dgm:spPr/>
    </dgm:pt>
    <dgm:pt modelId="{A9C6402D-7947-42FE-AD66-9D4727725CDC}" type="pres">
      <dgm:prSet presAssocID="{E724C728-C4D7-47E6-AA57-0B1B482A1C94}" presName="chevron3" presStyleLbl="alignNode1" presStyleIdx="9" presStyleCnt="28"/>
      <dgm:spPr/>
    </dgm:pt>
    <dgm:pt modelId="{F04953AB-84E1-4E60-A706-3DC92EF526FB}" type="pres">
      <dgm:prSet presAssocID="{E724C728-C4D7-47E6-AA57-0B1B482A1C94}" presName="chevron4" presStyleLbl="alignNode1" presStyleIdx="10" presStyleCnt="28"/>
      <dgm:spPr/>
    </dgm:pt>
    <dgm:pt modelId="{A5EFE739-9CB5-45B8-B4AA-6C073F11FD2A}" type="pres">
      <dgm:prSet presAssocID="{E724C728-C4D7-47E6-AA57-0B1B482A1C94}" presName="chevron5" presStyleLbl="alignNode1" presStyleIdx="11" presStyleCnt="28"/>
      <dgm:spPr/>
    </dgm:pt>
    <dgm:pt modelId="{2DE3A7BD-3533-4290-B6D4-C3B6744895B6}" type="pres">
      <dgm:prSet presAssocID="{E724C728-C4D7-47E6-AA57-0B1B482A1C94}" presName="chevron6" presStyleLbl="alignNode1" presStyleIdx="12" presStyleCnt="28"/>
      <dgm:spPr/>
    </dgm:pt>
    <dgm:pt modelId="{3145018B-FB60-4BCF-9049-E844A81503C6}" type="pres">
      <dgm:prSet presAssocID="{E724C728-C4D7-47E6-AA57-0B1B482A1C94}" presName="chevron7" presStyleLbl="alignNode1" presStyleIdx="13" presStyleCnt="28" custLinFactNeighborX="-30930" custLinFactNeighborY="-1056"/>
      <dgm:spPr/>
    </dgm:pt>
    <dgm:pt modelId="{7DA222C3-EDE0-4050-A325-F3C0D206B4AD}" type="pres">
      <dgm:prSet presAssocID="{E724C728-C4D7-47E6-AA57-0B1B482A1C94}" presName="childtext" presStyleLbl="solidFgAcc1" presStyleIdx="1" presStyleCnt="4">
        <dgm:presLayoutVars>
          <dgm:chMax/>
          <dgm:chPref val="0"/>
          <dgm:bulletEnabled val="1"/>
        </dgm:presLayoutVars>
      </dgm:prSet>
      <dgm:spPr/>
    </dgm:pt>
    <dgm:pt modelId="{90016563-31CC-4EFD-9568-B5EE7953FFC0}" type="pres">
      <dgm:prSet presAssocID="{E5F8188E-151C-47C4-9A2A-EDA3C0CFEC9D}" presName="sibTrans" presStyleCnt="0"/>
      <dgm:spPr/>
    </dgm:pt>
    <dgm:pt modelId="{1C75BDBA-0C35-45C9-91D4-BF0D694D0CE8}" type="pres">
      <dgm:prSet presAssocID="{118DB8A0-6A2A-4408-B221-C8A193626A18}" presName="parenttextcomposite" presStyleCnt="0"/>
      <dgm:spPr/>
    </dgm:pt>
    <dgm:pt modelId="{B32921BC-79B1-4C04-8D27-7201CF253F98}" type="pres">
      <dgm:prSet presAssocID="{118DB8A0-6A2A-4408-B221-C8A193626A18}" presName="parenttext" presStyleLbl="revTx" presStyleIdx="2" presStyleCnt="4">
        <dgm:presLayoutVars>
          <dgm:chMax/>
          <dgm:chPref val="2"/>
          <dgm:bulletEnabled val="1"/>
        </dgm:presLayoutVars>
      </dgm:prSet>
      <dgm:spPr/>
    </dgm:pt>
    <dgm:pt modelId="{237ACA07-3442-4A64-929C-77C45328E522}" type="pres">
      <dgm:prSet presAssocID="{118DB8A0-6A2A-4408-B221-C8A193626A18}" presName="composite" presStyleCnt="0"/>
      <dgm:spPr/>
    </dgm:pt>
    <dgm:pt modelId="{08A8E135-8AC6-4D0C-BFB4-D8FED6558916}" type="pres">
      <dgm:prSet presAssocID="{118DB8A0-6A2A-4408-B221-C8A193626A18}" presName="chevron1" presStyleLbl="alignNode1" presStyleIdx="14" presStyleCnt="28"/>
      <dgm:spPr/>
    </dgm:pt>
    <dgm:pt modelId="{061D1CF0-C7AC-4F28-963D-B6FE6120766C}" type="pres">
      <dgm:prSet presAssocID="{118DB8A0-6A2A-4408-B221-C8A193626A18}" presName="chevron2" presStyleLbl="alignNode1" presStyleIdx="15" presStyleCnt="28"/>
      <dgm:spPr/>
    </dgm:pt>
    <dgm:pt modelId="{FA79E39B-4D9C-4977-BE43-837A70BD8841}" type="pres">
      <dgm:prSet presAssocID="{118DB8A0-6A2A-4408-B221-C8A193626A18}" presName="chevron3" presStyleLbl="alignNode1" presStyleIdx="16" presStyleCnt="28"/>
      <dgm:spPr/>
    </dgm:pt>
    <dgm:pt modelId="{F999335C-0AD8-449A-81E7-66E602370885}" type="pres">
      <dgm:prSet presAssocID="{118DB8A0-6A2A-4408-B221-C8A193626A18}" presName="chevron4" presStyleLbl="alignNode1" presStyleIdx="17" presStyleCnt="28"/>
      <dgm:spPr/>
    </dgm:pt>
    <dgm:pt modelId="{11A74204-266F-414F-B577-2E050C59AA36}" type="pres">
      <dgm:prSet presAssocID="{118DB8A0-6A2A-4408-B221-C8A193626A18}" presName="chevron5" presStyleLbl="alignNode1" presStyleIdx="18" presStyleCnt="28"/>
      <dgm:spPr/>
    </dgm:pt>
    <dgm:pt modelId="{924750DB-C786-4268-A8B4-261FF2822FDF}" type="pres">
      <dgm:prSet presAssocID="{118DB8A0-6A2A-4408-B221-C8A193626A18}" presName="chevron6" presStyleLbl="alignNode1" presStyleIdx="19" presStyleCnt="28"/>
      <dgm:spPr/>
    </dgm:pt>
    <dgm:pt modelId="{44D7C8D8-DC21-44A8-8F89-00F7A4D97BC5}" type="pres">
      <dgm:prSet presAssocID="{118DB8A0-6A2A-4408-B221-C8A193626A18}" presName="chevron7" presStyleLbl="alignNode1" presStyleIdx="20" presStyleCnt="28" custLinFactNeighborX="-33438" custLinFactNeighborY="-2113"/>
      <dgm:spPr/>
    </dgm:pt>
    <dgm:pt modelId="{BC32EF47-F5AF-42B3-8973-3CE6087BDB35}" type="pres">
      <dgm:prSet presAssocID="{118DB8A0-6A2A-4408-B221-C8A193626A18}" presName="childtext" presStyleLbl="solidFgAcc1" presStyleIdx="2" presStyleCnt="4">
        <dgm:presLayoutVars>
          <dgm:chMax/>
          <dgm:chPref val="0"/>
          <dgm:bulletEnabled val="1"/>
        </dgm:presLayoutVars>
      </dgm:prSet>
      <dgm:spPr/>
    </dgm:pt>
    <dgm:pt modelId="{96800B65-E03A-4EB0-B859-E7D7CAE30F25}" type="pres">
      <dgm:prSet presAssocID="{9142C2D6-E47D-4761-A8FE-C1DAFBB221EA}" presName="sibTrans" presStyleCnt="0"/>
      <dgm:spPr/>
    </dgm:pt>
    <dgm:pt modelId="{87731684-9737-4D56-81A1-2C5C409F20D4}" type="pres">
      <dgm:prSet presAssocID="{6A7D3C5C-C6A2-44D6-95D8-AD8CEBDCD32F}" presName="parenttextcomposite" presStyleCnt="0"/>
      <dgm:spPr/>
    </dgm:pt>
    <dgm:pt modelId="{21E5AB88-1C34-4C99-90AE-56B8951A714A}" type="pres">
      <dgm:prSet presAssocID="{6A7D3C5C-C6A2-44D6-95D8-AD8CEBDCD32F}" presName="parenttext" presStyleLbl="revTx" presStyleIdx="3" presStyleCnt="4">
        <dgm:presLayoutVars>
          <dgm:chMax/>
          <dgm:chPref val="2"/>
          <dgm:bulletEnabled val="1"/>
        </dgm:presLayoutVars>
      </dgm:prSet>
      <dgm:spPr/>
    </dgm:pt>
    <dgm:pt modelId="{E8E114DE-3094-4E04-A668-F675A8CDF351}" type="pres">
      <dgm:prSet presAssocID="{6A7D3C5C-C6A2-44D6-95D8-AD8CEBDCD32F}" presName="composite" presStyleCnt="0"/>
      <dgm:spPr/>
    </dgm:pt>
    <dgm:pt modelId="{E1123436-288D-49A6-9292-1DFB494EA328}" type="pres">
      <dgm:prSet presAssocID="{6A7D3C5C-C6A2-44D6-95D8-AD8CEBDCD32F}" presName="chevron1" presStyleLbl="alignNode1" presStyleIdx="21" presStyleCnt="28"/>
      <dgm:spPr/>
    </dgm:pt>
    <dgm:pt modelId="{4B07B044-112D-46BB-BA04-D265344E7699}" type="pres">
      <dgm:prSet presAssocID="{6A7D3C5C-C6A2-44D6-95D8-AD8CEBDCD32F}" presName="chevron2" presStyleLbl="alignNode1" presStyleIdx="22" presStyleCnt="28"/>
      <dgm:spPr/>
    </dgm:pt>
    <dgm:pt modelId="{411A899B-3C65-4F65-83A7-0A9AC10E2C26}" type="pres">
      <dgm:prSet presAssocID="{6A7D3C5C-C6A2-44D6-95D8-AD8CEBDCD32F}" presName="chevron3" presStyleLbl="alignNode1" presStyleIdx="23" presStyleCnt="28"/>
      <dgm:spPr/>
    </dgm:pt>
    <dgm:pt modelId="{9FA83174-EB8F-4F57-BE3D-1DB9C798C45C}" type="pres">
      <dgm:prSet presAssocID="{6A7D3C5C-C6A2-44D6-95D8-AD8CEBDCD32F}" presName="chevron4" presStyleLbl="alignNode1" presStyleIdx="24" presStyleCnt="28"/>
      <dgm:spPr/>
    </dgm:pt>
    <dgm:pt modelId="{DB20E5D9-47A0-42AF-814A-F1F18B60D630}" type="pres">
      <dgm:prSet presAssocID="{6A7D3C5C-C6A2-44D6-95D8-AD8CEBDCD32F}" presName="chevron5" presStyleLbl="alignNode1" presStyleIdx="25" presStyleCnt="28"/>
      <dgm:spPr/>
    </dgm:pt>
    <dgm:pt modelId="{48FDA501-215C-4572-96CE-5BCE13A7D960}" type="pres">
      <dgm:prSet presAssocID="{6A7D3C5C-C6A2-44D6-95D8-AD8CEBDCD32F}" presName="chevron6" presStyleLbl="alignNode1" presStyleIdx="26" presStyleCnt="28"/>
      <dgm:spPr/>
    </dgm:pt>
    <dgm:pt modelId="{8DFDD34E-0AB3-4D3F-963F-3F8EC64EF6ED}" type="pres">
      <dgm:prSet presAssocID="{6A7D3C5C-C6A2-44D6-95D8-AD8CEBDCD32F}" presName="chevron7" presStyleLbl="alignNode1" presStyleIdx="27" presStyleCnt="28" custLinFactNeighborX="-20381"/>
      <dgm:spPr/>
    </dgm:pt>
    <dgm:pt modelId="{62A77B14-36B5-4B95-AFFB-82A3A955B17C}" type="pres">
      <dgm:prSet presAssocID="{6A7D3C5C-C6A2-44D6-95D8-AD8CEBDCD32F}" presName="childtext" presStyleLbl="solidFgAcc1" presStyleIdx="3" presStyleCnt="4">
        <dgm:presLayoutVars>
          <dgm:chMax/>
          <dgm:chPref val="0"/>
          <dgm:bulletEnabled val="1"/>
        </dgm:presLayoutVars>
      </dgm:prSet>
      <dgm:spPr/>
    </dgm:pt>
  </dgm:ptLst>
  <dgm:cxnLst>
    <dgm:cxn modelId="{38288D17-C5CC-4416-A576-B514573BCCA3}" type="presOf" srcId="{C0423C04-FD05-4F51-BBBE-F2A14527BC7A}" destId="{7DA222C3-EDE0-4050-A325-F3C0D206B4AD}" srcOrd="0" destOrd="0" presId="urn:microsoft.com/office/officeart/2008/layout/VerticalAccentList"/>
    <dgm:cxn modelId="{D6AB472E-B016-4963-946F-3AA890BAB8C5}" srcId="{118DB8A0-6A2A-4408-B221-C8A193626A18}" destId="{A70FCB1B-0208-4D47-BA7F-964376AC036A}" srcOrd="0" destOrd="0" parTransId="{A8602CAC-A52C-4A91-BBB4-5BDFCDC0D138}" sibTransId="{228E8EA0-DECD-4B0C-9FDC-08E9412C1815}"/>
    <dgm:cxn modelId="{7D62BA36-74CC-416D-8204-2FA98FA563CD}" type="presOf" srcId="{118DB8A0-6A2A-4408-B221-C8A193626A18}" destId="{B32921BC-79B1-4C04-8D27-7201CF253F98}" srcOrd="0" destOrd="0" presId="urn:microsoft.com/office/officeart/2008/layout/VerticalAccentList"/>
    <dgm:cxn modelId="{1ADBCD3E-58A7-47CA-A15F-86902FAA1279}" srcId="{6A7D3C5C-C6A2-44D6-95D8-AD8CEBDCD32F}" destId="{6C446C7C-63C0-4D70-ACA5-D92A5D15FDB0}" srcOrd="0" destOrd="0" parTransId="{90960654-EFC6-43E9-95D0-5E00C5D728DF}" sibTransId="{78D6A762-1779-463E-BC82-35746AF706D3}"/>
    <dgm:cxn modelId="{F8653E5C-64C3-44F1-85ED-4EBFA73A8D1C}" srcId="{E724C728-C4D7-47E6-AA57-0B1B482A1C94}" destId="{C0423C04-FD05-4F51-BBBE-F2A14527BC7A}" srcOrd="0" destOrd="0" parTransId="{F8F17E1D-CF76-4B27-8E88-1618A929A4C3}" sibTransId="{CDC0D271-E6D2-4AB9-A03B-65C31E40E676}"/>
    <dgm:cxn modelId="{2A85C54A-5B36-4A81-A51A-499D41BEDB5B}" srcId="{BA8D0FFE-A047-4083-BD73-85553A6A13A4}" destId="{E724C728-C4D7-47E6-AA57-0B1B482A1C94}" srcOrd="1" destOrd="0" parTransId="{6FBF51DE-EAB7-4945-9DE6-4B09E295DBCA}" sibTransId="{E5F8188E-151C-47C4-9A2A-EDA3C0CFEC9D}"/>
    <dgm:cxn modelId="{9F242C53-81E6-489A-AD8C-93608948286D}" type="presOf" srcId="{A70FCB1B-0208-4D47-BA7F-964376AC036A}" destId="{BC32EF47-F5AF-42B3-8973-3CE6087BDB35}" srcOrd="0" destOrd="0" presId="urn:microsoft.com/office/officeart/2008/layout/VerticalAccentList"/>
    <dgm:cxn modelId="{205EF374-5A92-4946-B610-18B3EF5EAD9A}" type="presOf" srcId="{BA8D0FFE-A047-4083-BD73-85553A6A13A4}" destId="{C0B6FC0E-D871-475E-BA21-2FC11B5C6B11}" srcOrd="0" destOrd="0" presId="urn:microsoft.com/office/officeart/2008/layout/VerticalAccentList"/>
    <dgm:cxn modelId="{277E8D9C-CCF3-439D-8DE3-061D31CDD089}" type="presOf" srcId="{DA57607E-3AD1-4103-B4A2-78EF78B75119}" destId="{010BDF69-411E-4112-8295-ABC692917592}" srcOrd="0" destOrd="0" presId="urn:microsoft.com/office/officeart/2008/layout/VerticalAccentList"/>
    <dgm:cxn modelId="{802990B1-EA0B-4A39-B10E-9D5F72867B29}" srcId="{BA8D0FFE-A047-4083-BD73-85553A6A13A4}" destId="{118DB8A0-6A2A-4408-B221-C8A193626A18}" srcOrd="2" destOrd="0" parTransId="{819D2F7E-F407-427E-BCD5-DC165D659000}" sibTransId="{9142C2D6-E47D-4761-A8FE-C1DAFBB221EA}"/>
    <dgm:cxn modelId="{488B7AD7-80D2-4E0F-80F4-C2582C505478}" type="presOf" srcId="{6A7D3C5C-C6A2-44D6-95D8-AD8CEBDCD32F}" destId="{21E5AB88-1C34-4C99-90AE-56B8951A714A}" srcOrd="0" destOrd="0" presId="urn:microsoft.com/office/officeart/2008/layout/VerticalAccentList"/>
    <dgm:cxn modelId="{68DADEE4-4B99-4081-9880-033BCDA470B0}" type="presOf" srcId="{6C446C7C-63C0-4D70-ACA5-D92A5D15FDB0}" destId="{62A77B14-36B5-4B95-AFFB-82A3A955B17C}" srcOrd="0" destOrd="0" presId="urn:microsoft.com/office/officeart/2008/layout/VerticalAccentList"/>
    <dgm:cxn modelId="{A5AD89E7-C6D9-47BD-AF18-3C5E0A8F7547}" srcId="{BA8D0FFE-A047-4083-BD73-85553A6A13A4}" destId="{6A7D3C5C-C6A2-44D6-95D8-AD8CEBDCD32F}" srcOrd="3" destOrd="0" parTransId="{7ABEADD6-608B-41FC-B74C-2024A3C4D9FA}" sibTransId="{CD7A6C9A-0E98-4BDF-8F06-0C49D8FFA5DE}"/>
    <dgm:cxn modelId="{7B6F1BE8-DE5E-4F2C-A1BA-D48155B8D05A}" type="presOf" srcId="{6E2309B1-780F-4DC9-AE13-434B9FE89FC8}" destId="{13923D17-B58A-42D7-9BBE-1A9A6BEC8F84}" srcOrd="0" destOrd="0" presId="urn:microsoft.com/office/officeart/2008/layout/VerticalAccentList"/>
    <dgm:cxn modelId="{C1077CF1-BFEF-4073-B1EA-416E8265D5BA}" srcId="{DA57607E-3AD1-4103-B4A2-78EF78B75119}" destId="{6E2309B1-780F-4DC9-AE13-434B9FE89FC8}" srcOrd="0" destOrd="0" parTransId="{BEB9666D-3FD9-4486-9D4A-9C5EB5D1EED1}" sibTransId="{136A9BD4-5D89-48FA-B26F-5F49C6B2EB9C}"/>
    <dgm:cxn modelId="{6BAB18FD-8BD0-4612-BD92-C46D2DAECB63}" srcId="{BA8D0FFE-A047-4083-BD73-85553A6A13A4}" destId="{DA57607E-3AD1-4103-B4A2-78EF78B75119}" srcOrd="0" destOrd="0" parTransId="{70C64933-693A-422F-BAAE-5EA5EFE29F1E}" sibTransId="{81414F46-5F53-4E03-94DA-26950CAFA94A}"/>
    <dgm:cxn modelId="{13B2AFFF-5D46-4F76-AA40-56559DE11C21}" type="presOf" srcId="{E724C728-C4D7-47E6-AA57-0B1B482A1C94}" destId="{CA2A4430-CA6D-4A11-9968-295363B194DF}" srcOrd="0" destOrd="0" presId="urn:microsoft.com/office/officeart/2008/layout/VerticalAccentList"/>
    <dgm:cxn modelId="{0842356D-B6D2-40C9-897F-4FAC7737233C}" type="presParOf" srcId="{C0B6FC0E-D871-475E-BA21-2FC11B5C6B11}" destId="{A2489014-925B-4910-BDBC-476713533DDB}" srcOrd="0" destOrd="0" presId="urn:microsoft.com/office/officeart/2008/layout/VerticalAccentList"/>
    <dgm:cxn modelId="{78D516A4-9022-4CEB-9124-30AD8748A8D6}" type="presParOf" srcId="{A2489014-925B-4910-BDBC-476713533DDB}" destId="{010BDF69-411E-4112-8295-ABC692917592}" srcOrd="0" destOrd="0" presId="urn:microsoft.com/office/officeart/2008/layout/VerticalAccentList"/>
    <dgm:cxn modelId="{5797FEF9-2371-4939-AFA4-64958FBAC4C2}" type="presParOf" srcId="{C0B6FC0E-D871-475E-BA21-2FC11B5C6B11}" destId="{7EAA97D4-49E6-4E92-9065-C31F022BD83A}" srcOrd="1" destOrd="0" presId="urn:microsoft.com/office/officeart/2008/layout/VerticalAccentList"/>
    <dgm:cxn modelId="{C214BA16-32C9-48BF-8BF3-28ABB2D6701D}" type="presParOf" srcId="{7EAA97D4-49E6-4E92-9065-C31F022BD83A}" destId="{68B67849-47D7-4432-810D-94F03A806FE1}" srcOrd="0" destOrd="0" presId="urn:microsoft.com/office/officeart/2008/layout/VerticalAccentList"/>
    <dgm:cxn modelId="{2E44AF4C-B753-4DC9-8B04-96019F8FF72A}" type="presParOf" srcId="{7EAA97D4-49E6-4E92-9065-C31F022BD83A}" destId="{08CA4F8E-ABFE-449E-9EFC-146CDDEC3913}" srcOrd="1" destOrd="0" presId="urn:microsoft.com/office/officeart/2008/layout/VerticalAccentList"/>
    <dgm:cxn modelId="{69FC227C-1F6C-4867-9F74-97FAC5BC617F}" type="presParOf" srcId="{7EAA97D4-49E6-4E92-9065-C31F022BD83A}" destId="{CB55AB71-112C-449C-AE5F-4E2AF67AE507}" srcOrd="2" destOrd="0" presId="urn:microsoft.com/office/officeart/2008/layout/VerticalAccentList"/>
    <dgm:cxn modelId="{4D55F015-5C50-4485-A858-12091D2A7E0D}" type="presParOf" srcId="{7EAA97D4-49E6-4E92-9065-C31F022BD83A}" destId="{C4F89E55-8C84-4298-A66D-8F8F4425B9A2}" srcOrd="3" destOrd="0" presId="urn:microsoft.com/office/officeart/2008/layout/VerticalAccentList"/>
    <dgm:cxn modelId="{5F9315E2-75D0-4AB8-A536-9048DC5B33DB}" type="presParOf" srcId="{7EAA97D4-49E6-4E92-9065-C31F022BD83A}" destId="{3999B760-F2FD-46EB-BB02-FB3E40561198}" srcOrd="4" destOrd="0" presId="urn:microsoft.com/office/officeart/2008/layout/VerticalAccentList"/>
    <dgm:cxn modelId="{8BABEFD0-1B36-4142-94C9-15BB90793773}" type="presParOf" srcId="{7EAA97D4-49E6-4E92-9065-C31F022BD83A}" destId="{3113666F-81A9-4689-9603-D21D764B93BC}" srcOrd="5" destOrd="0" presId="urn:microsoft.com/office/officeart/2008/layout/VerticalAccentList"/>
    <dgm:cxn modelId="{F2CE4D7A-E7D0-4FF8-AFB1-2FAC8ADFFD84}" type="presParOf" srcId="{7EAA97D4-49E6-4E92-9065-C31F022BD83A}" destId="{F17E9798-F81B-4E2F-83D2-6FFBFEBB66CB}" srcOrd="6" destOrd="0" presId="urn:microsoft.com/office/officeart/2008/layout/VerticalAccentList"/>
    <dgm:cxn modelId="{39FD0F18-191C-4DD2-975F-C514090ED0F3}" type="presParOf" srcId="{7EAA97D4-49E6-4E92-9065-C31F022BD83A}" destId="{13923D17-B58A-42D7-9BBE-1A9A6BEC8F84}" srcOrd="7" destOrd="0" presId="urn:microsoft.com/office/officeart/2008/layout/VerticalAccentList"/>
    <dgm:cxn modelId="{F520C215-338E-4934-877E-D624041713DA}" type="presParOf" srcId="{C0B6FC0E-D871-475E-BA21-2FC11B5C6B11}" destId="{2AD78D17-D7BE-4A0B-8285-55975AA458A9}" srcOrd="2" destOrd="0" presId="urn:microsoft.com/office/officeart/2008/layout/VerticalAccentList"/>
    <dgm:cxn modelId="{71452686-1CED-4B0E-BCE3-EF547164AF90}" type="presParOf" srcId="{C0B6FC0E-D871-475E-BA21-2FC11B5C6B11}" destId="{46ECA1BA-92A7-4E94-98C9-C0696DBB3EF7}" srcOrd="3" destOrd="0" presId="urn:microsoft.com/office/officeart/2008/layout/VerticalAccentList"/>
    <dgm:cxn modelId="{243C0BC7-2195-4651-9F42-C113935BAAA4}" type="presParOf" srcId="{46ECA1BA-92A7-4E94-98C9-C0696DBB3EF7}" destId="{CA2A4430-CA6D-4A11-9968-295363B194DF}" srcOrd="0" destOrd="0" presId="urn:microsoft.com/office/officeart/2008/layout/VerticalAccentList"/>
    <dgm:cxn modelId="{80686640-0CE5-4964-9035-F435A8F199CB}" type="presParOf" srcId="{C0B6FC0E-D871-475E-BA21-2FC11B5C6B11}" destId="{91FA718F-28DB-46A6-A172-FBC6C5CD632F}" srcOrd="4" destOrd="0" presId="urn:microsoft.com/office/officeart/2008/layout/VerticalAccentList"/>
    <dgm:cxn modelId="{1B208E28-2D2E-4E04-9768-107563D22171}" type="presParOf" srcId="{91FA718F-28DB-46A6-A172-FBC6C5CD632F}" destId="{C554B6D2-5779-46C9-818A-44D763264411}" srcOrd="0" destOrd="0" presId="urn:microsoft.com/office/officeart/2008/layout/VerticalAccentList"/>
    <dgm:cxn modelId="{0B7C11D7-2CCD-4289-A103-D74152EFBE98}" type="presParOf" srcId="{91FA718F-28DB-46A6-A172-FBC6C5CD632F}" destId="{803EC5CD-3258-4E52-94A5-CFCE527EE75D}" srcOrd="1" destOrd="0" presId="urn:microsoft.com/office/officeart/2008/layout/VerticalAccentList"/>
    <dgm:cxn modelId="{388628F3-4ED6-4EE0-BF27-1C324E5EF22E}" type="presParOf" srcId="{91FA718F-28DB-46A6-A172-FBC6C5CD632F}" destId="{A9C6402D-7947-42FE-AD66-9D4727725CDC}" srcOrd="2" destOrd="0" presId="urn:microsoft.com/office/officeart/2008/layout/VerticalAccentList"/>
    <dgm:cxn modelId="{16503A22-985D-40C9-8609-A881BDED3AC5}" type="presParOf" srcId="{91FA718F-28DB-46A6-A172-FBC6C5CD632F}" destId="{F04953AB-84E1-4E60-A706-3DC92EF526FB}" srcOrd="3" destOrd="0" presId="urn:microsoft.com/office/officeart/2008/layout/VerticalAccentList"/>
    <dgm:cxn modelId="{D5BF2447-F46E-4EE0-842D-2CA8C8E87C8B}" type="presParOf" srcId="{91FA718F-28DB-46A6-A172-FBC6C5CD632F}" destId="{A5EFE739-9CB5-45B8-B4AA-6C073F11FD2A}" srcOrd="4" destOrd="0" presId="urn:microsoft.com/office/officeart/2008/layout/VerticalAccentList"/>
    <dgm:cxn modelId="{124CEEF3-BC4E-4155-8DD7-DFAD9E03F45B}" type="presParOf" srcId="{91FA718F-28DB-46A6-A172-FBC6C5CD632F}" destId="{2DE3A7BD-3533-4290-B6D4-C3B6744895B6}" srcOrd="5" destOrd="0" presId="urn:microsoft.com/office/officeart/2008/layout/VerticalAccentList"/>
    <dgm:cxn modelId="{53803D40-C04F-48FD-B373-FE262539E75A}" type="presParOf" srcId="{91FA718F-28DB-46A6-A172-FBC6C5CD632F}" destId="{3145018B-FB60-4BCF-9049-E844A81503C6}" srcOrd="6" destOrd="0" presId="urn:microsoft.com/office/officeart/2008/layout/VerticalAccentList"/>
    <dgm:cxn modelId="{6D272953-9B9F-48DE-BC52-9E1AAF1B5CF0}" type="presParOf" srcId="{91FA718F-28DB-46A6-A172-FBC6C5CD632F}" destId="{7DA222C3-EDE0-4050-A325-F3C0D206B4AD}" srcOrd="7" destOrd="0" presId="urn:microsoft.com/office/officeart/2008/layout/VerticalAccentList"/>
    <dgm:cxn modelId="{B3E06A26-C1DD-4A4C-889D-F5B8B61B7BD6}" type="presParOf" srcId="{C0B6FC0E-D871-475E-BA21-2FC11B5C6B11}" destId="{90016563-31CC-4EFD-9568-B5EE7953FFC0}" srcOrd="5" destOrd="0" presId="urn:microsoft.com/office/officeart/2008/layout/VerticalAccentList"/>
    <dgm:cxn modelId="{1CA18AFA-300F-4B57-8E43-5C4CD64DB27D}" type="presParOf" srcId="{C0B6FC0E-D871-475E-BA21-2FC11B5C6B11}" destId="{1C75BDBA-0C35-45C9-91D4-BF0D694D0CE8}" srcOrd="6" destOrd="0" presId="urn:microsoft.com/office/officeart/2008/layout/VerticalAccentList"/>
    <dgm:cxn modelId="{12CB5031-05BF-4313-8BD7-BC807051B359}" type="presParOf" srcId="{1C75BDBA-0C35-45C9-91D4-BF0D694D0CE8}" destId="{B32921BC-79B1-4C04-8D27-7201CF253F98}" srcOrd="0" destOrd="0" presId="urn:microsoft.com/office/officeart/2008/layout/VerticalAccentList"/>
    <dgm:cxn modelId="{20101885-B3A7-4CEC-90E1-6C2FDE3A97AF}" type="presParOf" srcId="{C0B6FC0E-D871-475E-BA21-2FC11B5C6B11}" destId="{237ACA07-3442-4A64-929C-77C45328E522}" srcOrd="7" destOrd="0" presId="urn:microsoft.com/office/officeart/2008/layout/VerticalAccentList"/>
    <dgm:cxn modelId="{046B36EE-B06A-404B-B108-DF7DF9C502F6}" type="presParOf" srcId="{237ACA07-3442-4A64-929C-77C45328E522}" destId="{08A8E135-8AC6-4D0C-BFB4-D8FED6558916}" srcOrd="0" destOrd="0" presId="urn:microsoft.com/office/officeart/2008/layout/VerticalAccentList"/>
    <dgm:cxn modelId="{0ECC5667-7854-4F06-A0D5-70E163E88DC1}" type="presParOf" srcId="{237ACA07-3442-4A64-929C-77C45328E522}" destId="{061D1CF0-C7AC-4F28-963D-B6FE6120766C}" srcOrd="1" destOrd="0" presId="urn:microsoft.com/office/officeart/2008/layout/VerticalAccentList"/>
    <dgm:cxn modelId="{C2E8A0EB-638D-4C46-AAD1-AE5D124ED914}" type="presParOf" srcId="{237ACA07-3442-4A64-929C-77C45328E522}" destId="{FA79E39B-4D9C-4977-BE43-837A70BD8841}" srcOrd="2" destOrd="0" presId="urn:microsoft.com/office/officeart/2008/layout/VerticalAccentList"/>
    <dgm:cxn modelId="{CEEC5216-964F-4CFB-80DB-90A96FBF40F4}" type="presParOf" srcId="{237ACA07-3442-4A64-929C-77C45328E522}" destId="{F999335C-0AD8-449A-81E7-66E602370885}" srcOrd="3" destOrd="0" presId="urn:microsoft.com/office/officeart/2008/layout/VerticalAccentList"/>
    <dgm:cxn modelId="{02890687-F90D-4CF5-AFF3-C32F48AA1F32}" type="presParOf" srcId="{237ACA07-3442-4A64-929C-77C45328E522}" destId="{11A74204-266F-414F-B577-2E050C59AA36}" srcOrd="4" destOrd="0" presId="urn:microsoft.com/office/officeart/2008/layout/VerticalAccentList"/>
    <dgm:cxn modelId="{E9E6815F-BCE7-40EF-A19A-C6A219D1C50A}" type="presParOf" srcId="{237ACA07-3442-4A64-929C-77C45328E522}" destId="{924750DB-C786-4268-A8B4-261FF2822FDF}" srcOrd="5" destOrd="0" presId="urn:microsoft.com/office/officeart/2008/layout/VerticalAccentList"/>
    <dgm:cxn modelId="{52E5B3AC-856E-42F6-950E-64BCF0E7F792}" type="presParOf" srcId="{237ACA07-3442-4A64-929C-77C45328E522}" destId="{44D7C8D8-DC21-44A8-8F89-00F7A4D97BC5}" srcOrd="6" destOrd="0" presId="urn:microsoft.com/office/officeart/2008/layout/VerticalAccentList"/>
    <dgm:cxn modelId="{174EE9AD-B28C-4D4E-9A0E-DDE79B6CF1E1}" type="presParOf" srcId="{237ACA07-3442-4A64-929C-77C45328E522}" destId="{BC32EF47-F5AF-42B3-8973-3CE6087BDB35}" srcOrd="7" destOrd="0" presId="urn:microsoft.com/office/officeart/2008/layout/VerticalAccentList"/>
    <dgm:cxn modelId="{CEF4AD72-E78C-4410-81B2-B833D7CDEAA8}" type="presParOf" srcId="{C0B6FC0E-D871-475E-BA21-2FC11B5C6B11}" destId="{96800B65-E03A-4EB0-B859-E7D7CAE30F25}" srcOrd="8" destOrd="0" presId="urn:microsoft.com/office/officeart/2008/layout/VerticalAccentList"/>
    <dgm:cxn modelId="{5D393983-0428-4554-9B4F-DE2700FFBDE0}" type="presParOf" srcId="{C0B6FC0E-D871-475E-BA21-2FC11B5C6B11}" destId="{87731684-9737-4D56-81A1-2C5C409F20D4}" srcOrd="9" destOrd="0" presId="urn:microsoft.com/office/officeart/2008/layout/VerticalAccentList"/>
    <dgm:cxn modelId="{6A4FB388-3902-4B57-A553-D5BD68E40C46}" type="presParOf" srcId="{87731684-9737-4D56-81A1-2C5C409F20D4}" destId="{21E5AB88-1C34-4C99-90AE-56B8951A714A}" srcOrd="0" destOrd="0" presId="urn:microsoft.com/office/officeart/2008/layout/VerticalAccentList"/>
    <dgm:cxn modelId="{8C0545BF-8000-4199-8067-907A62EE2BB0}" type="presParOf" srcId="{C0B6FC0E-D871-475E-BA21-2FC11B5C6B11}" destId="{E8E114DE-3094-4E04-A668-F675A8CDF351}" srcOrd="10" destOrd="0" presId="urn:microsoft.com/office/officeart/2008/layout/VerticalAccentList"/>
    <dgm:cxn modelId="{6465878A-FBE2-43BB-BA1C-B0C6390332CE}" type="presParOf" srcId="{E8E114DE-3094-4E04-A668-F675A8CDF351}" destId="{E1123436-288D-49A6-9292-1DFB494EA328}" srcOrd="0" destOrd="0" presId="urn:microsoft.com/office/officeart/2008/layout/VerticalAccentList"/>
    <dgm:cxn modelId="{33CA88B2-DD23-4B7C-870C-4EAF26E700BC}" type="presParOf" srcId="{E8E114DE-3094-4E04-A668-F675A8CDF351}" destId="{4B07B044-112D-46BB-BA04-D265344E7699}" srcOrd="1" destOrd="0" presId="urn:microsoft.com/office/officeart/2008/layout/VerticalAccentList"/>
    <dgm:cxn modelId="{477D5146-CAFC-46D6-88CE-45FE9B6D77EF}" type="presParOf" srcId="{E8E114DE-3094-4E04-A668-F675A8CDF351}" destId="{411A899B-3C65-4F65-83A7-0A9AC10E2C26}" srcOrd="2" destOrd="0" presId="urn:microsoft.com/office/officeart/2008/layout/VerticalAccentList"/>
    <dgm:cxn modelId="{E2403A57-102F-450C-933E-DA6308DB9F80}" type="presParOf" srcId="{E8E114DE-3094-4E04-A668-F675A8CDF351}" destId="{9FA83174-EB8F-4F57-BE3D-1DB9C798C45C}" srcOrd="3" destOrd="0" presId="urn:microsoft.com/office/officeart/2008/layout/VerticalAccentList"/>
    <dgm:cxn modelId="{6BDE6753-7731-4B18-9344-E4C3C1FB519B}" type="presParOf" srcId="{E8E114DE-3094-4E04-A668-F675A8CDF351}" destId="{DB20E5D9-47A0-42AF-814A-F1F18B60D630}" srcOrd="4" destOrd="0" presId="urn:microsoft.com/office/officeart/2008/layout/VerticalAccentList"/>
    <dgm:cxn modelId="{ADEEB7F4-7D67-4B00-9C1D-DB8315BB80DE}" type="presParOf" srcId="{E8E114DE-3094-4E04-A668-F675A8CDF351}" destId="{48FDA501-215C-4572-96CE-5BCE13A7D960}" srcOrd="5" destOrd="0" presId="urn:microsoft.com/office/officeart/2008/layout/VerticalAccentList"/>
    <dgm:cxn modelId="{E89912A0-C9E2-420E-8902-6DBFAA74CFD4}" type="presParOf" srcId="{E8E114DE-3094-4E04-A668-F675A8CDF351}" destId="{8DFDD34E-0AB3-4D3F-963F-3F8EC64EF6ED}" srcOrd="6" destOrd="0" presId="urn:microsoft.com/office/officeart/2008/layout/VerticalAccentList"/>
    <dgm:cxn modelId="{FE49FE6E-D937-45D2-84F5-66AE0DDB587A}" type="presParOf" srcId="{E8E114DE-3094-4E04-A668-F675A8CDF351}" destId="{62A77B14-36B5-4B95-AFFB-82A3A955B17C}"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7AF3D-7442-4F0D-9054-0278CFFFBDB3}">
      <dsp:nvSpPr>
        <dsp:cNvPr id="0" name=""/>
        <dsp:cNvSpPr/>
      </dsp:nvSpPr>
      <dsp:spPr>
        <a:xfrm>
          <a:off x="0" y="2554"/>
          <a:ext cx="5644129" cy="69751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t>What skills have they learned?</a:t>
          </a:r>
          <a:endParaRPr lang="en-US" sz="2000" kern="1200" dirty="0"/>
        </a:p>
      </dsp:txBody>
      <dsp:txXfrm>
        <a:off x="34050" y="36604"/>
        <a:ext cx="5576029" cy="629417"/>
      </dsp:txXfrm>
    </dsp:sp>
    <dsp:sp modelId="{888D715A-8600-4717-AE5D-A8384439E8C8}">
      <dsp:nvSpPr>
        <dsp:cNvPr id="0" name=""/>
        <dsp:cNvSpPr/>
      </dsp:nvSpPr>
      <dsp:spPr>
        <a:xfrm>
          <a:off x="0" y="712714"/>
          <a:ext cx="5644129" cy="69751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t>What do they know and understand after the Leaving Certificate?</a:t>
          </a:r>
          <a:endParaRPr lang="en-US" sz="2000" kern="1200" dirty="0"/>
        </a:p>
      </dsp:txBody>
      <dsp:txXfrm>
        <a:off x="34050" y="746764"/>
        <a:ext cx="5576029" cy="629417"/>
      </dsp:txXfrm>
    </dsp:sp>
    <dsp:sp modelId="{7131AB7B-02EE-46FD-BC2A-2932E86AC392}">
      <dsp:nvSpPr>
        <dsp:cNvPr id="0" name=""/>
        <dsp:cNvSpPr/>
      </dsp:nvSpPr>
      <dsp:spPr>
        <a:xfrm>
          <a:off x="0" y="1422874"/>
          <a:ext cx="5644129" cy="69751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t>Can they stand up and give an oral presentation?</a:t>
          </a:r>
          <a:endParaRPr lang="en-US" sz="2000" kern="1200" dirty="0"/>
        </a:p>
      </dsp:txBody>
      <dsp:txXfrm>
        <a:off x="34050" y="1456924"/>
        <a:ext cx="5576029" cy="629417"/>
      </dsp:txXfrm>
    </dsp:sp>
    <dsp:sp modelId="{BC0867B4-FA97-47D4-8FBD-2144EB3609DF}">
      <dsp:nvSpPr>
        <dsp:cNvPr id="0" name=""/>
        <dsp:cNvSpPr/>
      </dsp:nvSpPr>
      <dsp:spPr>
        <a:xfrm>
          <a:off x="0" y="2133034"/>
          <a:ext cx="5644129" cy="69751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t>Can they work as part of a team?</a:t>
          </a:r>
          <a:endParaRPr lang="en-US" sz="2000" kern="1200" dirty="0"/>
        </a:p>
      </dsp:txBody>
      <dsp:txXfrm>
        <a:off x="34050" y="2167084"/>
        <a:ext cx="5576029" cy="629417"/>
      </dsp:txXfrm>
    </dsp:sp>
    <dsp:sp modelId="{55434503-3E2F-4750-9C81-973F2202970E}">
      <dsp:nvSpPr>
        <dsp:cNvPr id="0" name=""/>
        <dsp:cNvSpPr/>
      </dsp:nvSpPr>
      <dsp:spPr>
        <a:xfrm>
          <a:off x="0" y="2843194"/>
          <a:ext cx="5644129" cy="69751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t>Can they give their own opinion and critical explanation?</a:t>
          </a:r>
          <a:endParaRPr lang="en-US" sz="2000" kern="1200" dirty="0"/>
        </a:p>
      </dsp:txBody>
      <dsp:txXfrm>
        <a:off x="34050" y="2877244"/>
        <a:ext cx="5576029" cy="629417"/>
      </dsp:txXfrm>
    </dsp:sp>
    <dsp:sp modelId="{776EC644-D8BE-49EC-9BFD-D78CA2205668}">
      <dsp:nvSpPr>
        <dsp:cNvPr id="0" name=""/>
        <dsp:cNvSpPr/>
      </dsp:nvSpPr>
      <dsp:spPr>
        <a:xfrm>
          <a:off x="0" y="3553354"/>
          <a:ext cx="5644129" cy="69751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t>Computer skills?</a:t>
          </a:r>
          <a:endParaRPr lang="en-US" sz="2000" kern="1200" dirty="0"/>
        </a:p>
      </dsp:txBody>
      <dsp:txXfrm>
        <a:off x="34050" y="3587404"/>
        <a:ext cx="5576029" cy="629417"/>
      </dsp:txXfrm>
    </dsp:sp>
    <dsp:sp modelId="{F07DD7E5-0BA1-4DA7-ADAF-C501A72BCA83}">
      <dsp:nvSpPr>
        <dsp:cNvPr id="0" name=""/>
        <dsp:cNvSpPr/>
      </dsp:nvSpPr>
      <dsp:spPr>
        <a:xfrm>
          <a:off x="0" y="4263514"/>
          <a:ext cx="5644129" cy="69751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t>Keep to dead lines?</a:t>
          </a:r>
          <a:endParaRPr lang="en-US" sz="2000" kern="1200" dirty="0"/>
        </a:p>
      </dsp:txBody>
      <dsp:txXfrm>
        <a:off x="34050" y="4297564"/>
        <a:ext cx="5576029" cy="629417"/>
      </dsp:txXfrm>
    </dsp:sp>
    <dsp:sp modelId="{696F0E05-F6C8-4042-BB2D-37FAE6E595E7}">
      <dsp:nvSpPr>
        <dsp:cNvPr id="0" name=""/>
        <dsp:cNvSpPr/>
      </dsp:nvSpPr>
      <dsp:spPr>
        <a:xfrm>
          <a:off x="0" y="4973674"/>
          <a:ext cx="5644129" cy="69751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t>Are they well?</a:t>
          </a:r>
          <a:endParaRPr lang="en-US" sz="2000" kern="1200" dirty="0"/>
        </a:p>
      </dsp:txBody>
      <dsp:txXfrm>
        <a:off x="34050" y="5007724"/>
        <a:ext cx="5576029" cy="629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FC3E0-7546-4956-A93A-717BC23DB9A8}">
      <dsp:nvSpPr>
        <dsp:cNvPr id="0" name=""/>
        <dsp:cNvSpPr/>
      </dsp:nvSpPr>
      <dsp:spPr>
        <a:xfrm>
          <a:off x="0" y="0"/>
          <a:ext cx="1904702" cy="952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IE" sz="2800" kern="1200" dirty="0"/>
            <a:t>All Students MUST:</a:t>
          </a:r>
        </a:p>
      </dsp:txBody>
      <dsp:txXfrm>
        <a:off x="27893" y="27893"/>
        <a:ext cx="1848916" cy="896565"/>
      </dsp:txXfrm>
    </dsp:sp>
    <dsp:sp modelId="{28B37943-E226-454A-9145-B1984AD03AA2}">
      <dsp:nvSpPr>
        <dsp:cNvPr id="0" name=""/>
        <dsp:cNvSpPr/>
      </dsp:nvSpPr>
      <dsp:spPr>
        <a:xfrm>
          <a:off x="2217287" y="0"/>
          <a:ext cx="1904702" cy="952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IE" sz="2800" kern="1200" dirty="0"/>
            <a:t>Essential Learning:</a:t>
          </a:r>
        </a:p>
      </dsp:txBody>
      <dsp:txXfrm>
        <a:off x="2245180" y="27893"/>
        <a:ext cx="1848916" cy="896565"/>
      </dsp:txXfrm>
    </dsp:sp>
    <dsp:sp modelId="{EF78F85B-5D2C-4F75-9D64-B4A8955D4458}">
      <dsp:nvSpPr>
        <dsp:cNvPr id="0" name=""/>
        <dsp:cNvSpPr/>
      </dsp:nvSpPr>
      <dsp:spPr>
        <a:xfrm>
          <a:off x="2407758" y="952351"/>
          <a:ext cx="190458" cy="617642"/>
        </a:xfrm>
        <a:custGeom>
          <a:avLst/>
          <a:gdLst/>
          <a:ahLst/>
          <a:cxnLst/>
          <a:rect l="0" t="0" r="0" b="0"/>
          <a:pathLst>
            <a:path>
              <a:moveTo>
                <a:pt x="0" y="0"/>
              </a:moveTo>
              <a:lnTo>
                <a:pt x="0" y="617642"/>
              </a:lnTo>
              <a:lnTo>
                <a:pt x="190458" y="6176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19B49-F89D-42B9-94FB-BAA6F1E9E984}">
      <dsp:nvSpPr>
        <dsp:cNvPr id="0" name=""/>
        <dsp:cNvSpPr/>
      </dsp:nvSpPr>
      <dsp:spPr>
        <a:xfrm>
          <a:off x="2598216" y="1093818"/>
          <a:ext cx="1523761" cy="952351"/>
        </a:xfrm>
        <a:prstGeom prst="roundRect">
          <a:avLst>
            <a:gd name="adj" fmla="val 10000"/>
          </a:avLst>
        </a:prstGeom>
        <a:solidFill>
          <a:schemeClr val="accent2">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IE" sz="3600" kern="1200" dirty="0"/>
            <a:t>English</a:t>
          </a:r>
        </a:p>
      </dsp:txBody>
      <dsp:txXfrm>
        <a:off x="2626109" y="1121711"/>
        <a:ext cx="1467975" cy="896565"/>
      </dsp:txXfrm>
    </dsp:sp>
    <dsp:sp modelId="{C7323686-AC7F-4C2D-9A7A-D7F1F9F764EB}">
      <dsp:nvSpPr>
        <dsp:cNvPr id="0" name=""/>
        <dsp:cNvSpPr/>
      </dsp:nvSpPr>
      <dsp:spPr>
        <a:xfrm>
          <a:off x="2407758" y="952351"/>
          <a:ext cx="190458" cy="1808081"/>
        </a:xfrm>
        <a:custGeom>
          <a:avLst/>
          <a:gdLst/>
          <a:ahLst/>
          <a:cxnLst/>
          <a:rect l="0" t="0" r="0" b="0"/>
          <a:pathLst>
            <a:path>
              <a:moveTo>
                <a:pt x="0" y="0"/>
              </a:moveTo>
              <a:lnTo>
                <a:pt x="0" y="1808081"/>
              </a:lnTo>
              <a:lnTo>
                <a:pt x="190458" y="18080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B5022B-C556-47F3-9F6C-F4596030887A}">
      <dsp:nvSpPr>
        <dsp:cNvPr id="0" name=""/>
        <dsp:cNvSpPr/>
      </dsp:nvSpPr>
      <dsp:spPr>
        <a:xfrm>
          <a:off x="2598216" y="2284257"/>
          <a:ext cx="1523761" cy="952351"/>
        </a:xfrm>
        <a:prstGeom prst="roundRect">
          <a:avLst>
            <a:gd name="adj" fmla="val 10000"/>
          </a:avLst>
        </a:prstGeom>
        <a:solidFill>
          <a:schemeClr val="accent4">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IE" sz="3600" kern="1200" dirty="0"/>
            <a:t>Irish</a:t>
          </a:r>
        </a:p>
      </dsp:txBody>
      <dsp:txXfrm>
        <a:off x="2626109" y="2312150"/>
        <a:ext cx="1467975" cy="896565"/>
      </dsp:txXfrm>
    </dsp:sp>
    <dsp:sp modelId="{A07ECABF-E371-479D-922F-12E94EEBFDDB}">
      <dsp:nvSpPr>
        <dsp:cNvPr id="0" name=""/>
        <dsp:cNvSpPr/>
      </dsp:nvSpPr>
      <dsp:spPr>
        <a:xfrm>
          <a:off x="2407758" y="952351"/>
          <a:ext cx="190458" cy="2998520"/>
        </a:xfrm>
        <a:custGeom>
          <a:avLst/>
          <a:gdLst/>
          <a:ahLst/>
          <a:cxnLst/>
          <a:rect l="0" t="0" r="0" b="0"/>
          <a:pathLst>
            <a:path>
              <a:moveTo>
                <a:pt x="0" y="0"/>
              </a:moveTo>
              <a:lnTo>
                <a:pt x="0" y="2998520"/>
              </a:lnTo>
              <a:lnTo>
                <a:pt x="190458" y="29985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25EB15-7384-4854-BFE0-711CC9A47D60}">
      <dsp:nvSpPr>
        <dsp:cNvPr id="0" name=""/>
        <dsp:cNvSpPr/>
      </dsp:nvSpPr>
      <dsp:spPr>
        <a:xfrm>
          <a:off x="2598216" y="3474695"/>
          <a:ext cx="1523761" cy="952351"/>
        </a:xfrm>
        <a:prstGeom prst="roundRect">
          <a:avLst>
            <a:gd name="adj" fmla="val 10000"/>
          </a:avLst>
        </a:prstGeom>
        <a:solidFill>
          <a:schemeClr val="accent3">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IE" sz="3600" kern="1200" dirty="0"/>
            <a:t>Maths</a:t>
          </a:r>
        </a:p>
      </dsp:txBody>
      <dsp:txXfrm>
        <a:off x="2626109" y="3502588"/>
        <a:ext cx="1467975" cy="896565"/>
      </dsp:txXfrm>
    </dsp:sp>
    <dsp:sp modelId="{BE4B283B-A9A7-4683-A9A9-09124DF4C1CB}">
      <dsp:nvSpPr>
        <dsp:cNvPr id="0" name=""/>
        <dsp:cNvSpPr/>
      </dsp:nvSpPr>
      <dsp:spPr>
        <a:xfrm>
          <a:off x="5915000" y="895843"/>
          <a:ext cx="2195340" cy="1273341"/>
        </a:xfrm>
        <a:prstGeom prst="roundRect">
          <a:avLst>
            <a:gd name="adj" fmla="val 10000"/>
          </a:avLst>
        </a:prstGeom>
        <a:solidFill>
          <a:srgbClr val="FFC00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IE" sz="2800" kern="1200" dirty="0"/>
            <a:t>18 Other Subjects</a:t>
          </a:r>
        </a:p>
      </dsp:txBody>
      <dsp:txXfrm>
        <a:off x="5952295" y="933138"/>
        <a:ext cx="2120750" cy="11987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BDF69-411E-4112-8295-ABC692917592}">
      <dsp:nvSpPr>
        <dsp:cNvPr id="0" name=""/>
        <dsp:cNvSpPr/>
      </dsp:nvSpPr>
      <dsp:spPr>
        <a:xfrm>
          <a:off x="300610" y="1414"/>
          <a:ext cx="3878125" cy="35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IE" sz="1600" kern="1200" dirty="0"/>
            <a:t>1.</a:t>
          </a:r>
        </a:p>
      </dsp:txBody>
      <dsp:txXfrm>
        <a:off x="300610" y="1414"/>
        <a:ext cx="3878125" cy="352556"/>
      </dsp:txXfrm>
    </dsp:sp>
    <dsp:sp modelId="{68B67849-47D7-4432-810D-94F03A806FE1}">
      <dsp:nvSpPr>
        <dsp:cNvPr id="0" name=""/>
        <dsp:cNvSpPr/>
      </dsp:nvSpPr>
      <dsp:spPr>
        <a:xfrm>
          <a:off x="300610" y="353971"/>
          <a:ext cx="907481" cy="718171"/>
        </a:xfrm>
        <a:prstGeom prst="chevron">
          <a:avLst>
            <a:gd name="adj" fmla="val 70610"/>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A4F8E-ABFE-449E-9EFC-146CDDEC3913}">
      <dsp:nvSpPr>
        <dsp:cNvPr id="0" name=""/>
        <dsp:cNvSpPr/>
      </dsp:nvSpPr>
      <dsp:spPr>
        <a:xfrm>
          <a:off x="845702" y="353971"/>
          <a:ext cx="907481" cy="718171"/>
        </a:xfrm>
        <a:prstGeom prst="chevron">
          <a:avLst>
            <a:gd name="adj" fmla="val 70610"/>
          </a:avLst>
        </a:prstGeom>
        <a:solidFill>
          <a:schemeClr val="accent1">
            <a:alpha val="90000"/>
            <a:hueOff val="0"/>
            <a:satOff val="0"/>
            <a:lumOff val="0"/>
            <a:alphaOff val="-1481"/>
          </a:schemeClr>
        </a:solidFill>
        <a:ln w="12700" cap="flat" cmpd="sng" algn="ctr">
          <a:solidFill>
            <a:schemeClr val="accent1">
              <a:alpha val="90000"/>
              <a:hueOff val="0"/>
              <a:satOff val="0"/>
              <a:lumOff val="0"/>
              <a:alphaOff val="-1481"/>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55AB71-112C-449C-AE5F-4E2AF67AE507}">
      <dsp:nvSpPr>
        <dsp:cNvPr id="0" name=""/>
        <dsp:cNvSpPr/>
      </dsp:nvSpPr>
      <dsp:spPr>
        <a:xfrm>
          <a:off x="1391225" y="353971"/>
          <a:ext cx="907481" cy="718171"/>
        </a:xfrm>
        <a:prstGeom prst="chevron">
          <a:avLst>
            <a:gd name="adj" fmla="val 70610"/>
          </a:avLst>
        </a:prstGeom>
        <a:solidFill>
          <a:schemeClr val="accent1">
            <a:alpha val="90000"/>
            <a:hueOff val="0"/>
            <a:satOff val="0"/>
            <a:lumOff val="0"/>
            <a:alphaOff val="-2963"/>
          </a:schemeClr>
        </a:solidFill>
        <a:ln w="12700" cap="flat" cmpd="sng" algn="ctr">
          <a:solidFill>
            <a:schemeClr val="accent1">
              <a:alpha val="90000"/>
              <a:hueOff val="0"/>
              <a:satOff val="0"/>
              <a:lumOff val="0"/>
              <a:alphaOff val="-2963"/>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F89E55-8C84-4298-A66D-8F8F4425B9A2}">
      <dsp:nvSpPr>
        <dsp:cNvPr id="0" name=""/>
        <dsp:cNvSpPr/>
      </dsp:nvSpPr>
      <dsp:spPr>
        <a:xfrm>
          <a:off x="1936317" y="353971"/>
          <a:ext cx="907481" cy="718171"/>
        </a:xfrm>
        <a:prstGeom prst="chevron">
          <a:avLst>
            <a:gd name="adj" fmla="val 70610"/>
          </a:avLst>
        </a:prstGeom>
        <a:solidFill>
          <a:schemeClr val="accent1">
            <a:alpha val="90000"/>
            <a:hueOff val="0"/>
            <a:satOff val="0"/>
            <a:lumOff val="0"/>
            <a:alphaOff val="-4444"/>
          </a:schemeClr>
        </a:solidFill>
        <a:ln w="12700" cap="flat" cmpd="sng" algn="ctr">
          <a:solidFill>
            <a:schemeClr val="accent1">
              <a:alpha val="90000"/>
              <a:hueOff val="0"/>
              <a:satOff val="0"/>
              <a:lumOff val="0"/>
              <a:alphaOff val="-4444"/>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99B760-F2FD-46EB-BB02-FB3E40561198}">
      <dsp:nvSpPr>
        <dsp:cNvPr id="0" name=""/>
        <dsp:cNvSpPr/>
      </dsp:nvSpPr>
      <dsp:spPr>
        <a:xfrm>
          <a:off x="2481840" y="353971"/>
          <a:ext cx="907481" cy="718171"/>
        </a:xfrm>
        <a:prstGeom prst="chevron">
          <a:avLst>
            <a:gd name="adj" fmla="val 70610"/>
          </a:avLst>
        </a:prstGeom>
        <a:solidFill>
          <a:schemeClr val="accent1">
            <a:alpha val="90000"/>
            <a:hueOff val="0"/>
            <a:satOff val="0"/>
            <a:lumOff val="0"/>
            <a:alphaOff val="-5926"/>
          </a:schemeClr>
        </a:solidFill>
        <a:ln w="12700" cap="flat" cmpd="sng" algn="ctr">
          <a:solidFill>
            <a:schemeClr val="accent1">
              <a:alpha val="90000"/>
              <a:hueOff val="0"/>
              <a:satOff val="0"/>
              <a:lumOff val="0"/>
              <a:alphaOff val="-5926"/>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13666F-81A9-4689-9603-D21D764B93BC}">
      <dsp:nvSpPr>
        <dsp:cNvPr id="0" name=""/>
        <dsp:cNvSpPr/>
      </dsp:nvSpPr>
      <dsp:spPr>
        <a:xfrm>
          <a:off x="3026932" y="353971"/>
          <a:ext cx="907481" cy="718171"/>
        </a:xfrm>
        <a:prstGeom prst="chevron">
          <a:avLst>
            <a:gd name="adj" fmla="val 70610"/>
          </a:avLst>
        </a:prstGeom>
        <a:solidFill>
          <a:schemeClr val="accent1">
            <a:alpha val="90000"/>
            <a:hueOff val="0"/>
            <a:satOff val="0"/>
            <a:lumOff val="0"/>
            <a:alphaOff val="-7407"/>
          </a:schemeClr>
        </a:solidFill>
        <a:ln w="12700" cap="flat" cmpd="sng" algn="ctr">
          <a:solidFill>
            <a:schemeClr val="accent1">
              <a:alpha val="90000"/>
              <a:hueOff val="0"/>
              <a:satOff val="0"/>
              <a:lumOff val="0"/>
              <a:alphaOff val="-7407"/>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7E9798-F81B-4E2F-83D2-6FFBFEBB66CB}">
      <dsp:nvSpPr>
        <dsp:cNvPr id="0" name=""/>
        <dsp:cNvSpPr/>
      </dsp:nvSpPr>
      <dsp:spPr>
        <a:xfrm>
          <a:off x="3306944" y="353971"/>
          <a:ext cx="907481" cy="718171"/>
        </a:xfrm>
        <a:prstGeom prst="chevron">
          <a:avLst>
            <a:gd name="adj" fmla="val 70610"/>
          </a:avLst>
        </a:prstGeom>
        <a:solidFill>
          <a:schemeClr val="accent1">
            <a:alpha val="90000"/>
            <a:hueOff val="0"/>
            <a:satOff val="0"/>
            <a:lumOff val="0"/>
            <a:alphaOff val="-8889"/>
          </a:schemeClr>
        </a:solidFill>
        <a:ln w="12700" cap="flat" cmpd="sng" algn="ctr">
          <a:solidFill>
            <a:schemeClr val="accent1">
              <a:alpha val="90000"/>
              <a:hueOff val="0"/>
              <a:satOff val="0"/>
              <a:lumOff val="0"/>
              <a:alphaOff val="-8889"/>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923D17-B58A-42D7-9BBE-1A9A6BEC8F84}">
      <dsp:nvSpPr>
        <dsp:cNvPr id="0" name=""/>
        <dsp:cNvSpPr/>
      </dsp:nvSpPr>
      <dsp:spPr>
        <a:xfrm>
          <a:off x="300610" y="408977"/>
          <a:ext cx="3928541" cy="574537"/>
        </a:xfrm>
        <a:prstGeom prst="rect">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IE" sz="2400" b="1" kern="1200" dirty="0"/>
            <a:t>Exceptional</a:t>
          </a:r>
        </a:p>
      </dsp:txBody>
      <dsp:txXfrm>
        <a:off x="300610" y="408977"/>
        <a:ext cx="3928541" cy="574537"/>
      </dsp:txXfrm>
    </dsp:sp>
    <dsp:sp modelId="{CA2A4430-CA6D-4A11-9968-295363B194DF}">
      <dsp:nvSpPr>
        <dsp:cNvPr id="0" name=""/>
        <dsp:cNvSpPr/>
      </dsp:nvSpPr>
      <dsp:spPr>
        <a:xfrm>
          <a:off x="300610" y="1153820"/>
          <a:ext cx="3878125" cy="35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IE" sz="1600" kern="1200" dirty="0"/>
            <a:t>2</a:t>
          </a:r>
        </a:p>
      </dsp:txBody>
      <dsp:txXfrm>
        <a:off x="300610" y="1153820"/>
        <a:ext cx="3878125" cy="352556"/>
      </dsp:txXfrm>
    </dsp:sp>
    <dsp:sp modelId="{C554B6D2-5779-46C9-818A-44D763264411}">
      <dsp:nvSpPr>
        <dsp:cNvPr id="0" name=""/>
        <dsp:cNvSpPr/>
      </dsp:nvSpPr>
      <dsp:spPr>
        <a:xfrm>
          <a:off x="300610" y="1506377"/>
          <a:ext cx="907481" cy="718171"/>
        </a:xfrm>
        <a:prstGeom prst="chevron">
          <a:avLst>
            <a:gd name="adj" fmla="val 70610"/>
          </a:avLst>
        </a:prstGeom>
        <a:solidFill>
          <a:schemeClr val="accent1">
            <a:alpha val="90000"/>
            <a:hueOff val="0"/>
            <a:satOff val="0"/>
            <a:lumOff val="0"/>
            <a:alphaOff val="-10370"/>
          </a:schemeClr>
        </a:solidFill>
        <a:ln w="12700" cap="flat" cmpd="sng" algn="ctr">
          <a:solidFill>
            <a:schemeClr val="accent1">
              <a:alpha val="90000"/>
              <a:hueOff val="0"/>
              <a:satOff val="0"/>
              <a:lumOff val="0"/>
              <a:alphaOff val="-1037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3EC5CD-3258-4E52-94A5-CFCE527EE75D}">
      <dsp:nvSpPr>
        <dsp:cNvPr id="0" name=""/>
        <dsp:cNvSpPr/>
      </dsp:nvSpPr>
      <dsp:spPr>
        <a:xfrm>
          <a:off x="845702" y="1506377"/>
          <a:ext cx="907481" cy="718171"/>
        </a:xfrm>
        <a:prstGeom prst="chevron">
          <a:avLst>
            <a:gd name="adj" fmla="val 70610"/>
          </a:avLst>
        </a:prstGeom>
        <a:solidFill>
          <a:schemeClr val="accent1">
            <a:alpha val="90000"/>
            <a:hueOff val="0"/>
            <a:satOff val="0"/>
            <a:lumOff val="0"/>
            <a:alphaOff val="-11852"/>
          </a:schemeClr>
        </a:solidFill>
        <a:ln w="12700" cap="flat" cmpd="sng" algn="ctr">
          <a:solidFill>
            <a:schemeClr val="accent1">
              <a:alpha val="90000"/>
              <a:hueOff val="0"/>
              <a:satOff val="0"/>
              <a:lumOff val="0"/>
              <a:alphaOff val="-11852"/>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6402D-7947-42FE-AD66-9D4727725CDC}">
      <dsp:nvSpPr>
        <dsp:cNvPr id="0" name=""/>
        <dsp:cNvSpPr/>
      </dsp:nvSpPr>
      <dsp:spPr>
        <a:xfrm>
          <a:off x="1391225" y="1506377"/>
          <a:ext cx="907481" cy="718171"/>
        </a:xfrm>
        <a:prstGeom prst="chevron">
          <a:avLst>
            <a:gd name="adj" fmla="val 70610"/>
          </a:avLst>
        </a:prstGeom>
        <a:solidFill>
          <a:schemeClr val="accent1">
            <a:alpha val="90000"/>
            <a:hueOff val="0"/>
            <a:satOff val="0"/>
            <a:lumOff val="0"/>
            <a:alphaOff val="-13333"/>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953AB-84E1-4E60-A706-3DC92EF526FB}">
      <dsp:nvSpPr>
        <dsp:cNvPr id="0" name=""/>
        <dsp:cNvSpPr/>
      </dsp:nvSpPr>
      <dsp:spPr>
        <a:xfrm>
          <a:off x="1936317" y="1506377"/>
          <a:ext cx="907481" cy="718171"/>
        </a:xfrm>
        <a:prstGeom prst="chevron">
          <a:avLst>
            <a:gd name="adj" fmla="val 70610"/>
          </a:avLst>
        </a:prstGeom>
        <a:solidFill>
          <a:schemeClr val="accent1">
            <a:alpha val="90000"/>
            <a:hueOff val="0"/>
            <a:satOff val="0"/>
            <a:lumOff val="0"/>
            <a:alphaOff val="-14815"/>
          </a:schemeClr>
        </a:solidFill>
        <a:ln w="12700" cap="flat" cmpd="sng" algn="ctr">
          <a:solidFill>
            <a:schemeClr val="accent1">
              <a:alpha val="90000"/>
              <a:hueOff val="0"/>
              <a:satOff val="0"/>
              <a:lumOff val="0"/>
              <a:alphaOff val="-14815"/>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FE739-9CB5-45B8-B4AA-6C073F11FD2A}">
      <dsp:nvSpPr>
        <dsp:cNvPr id="0" name=""/>
        <dsp:cNvSpPr/>
      </dsp:nvSpPr>
      <dsp:spPr>
        <a:xfrm>
          <a:off x="2481840" y="1506377"/>
          <a:ext cx="907481" cy="718171"/>
        </a:xfrm>
        <a:prstGeom prst="chevron">
          <a:avLst>
            <a:gd name="adj" fmla="val 70610"/>
          </a:avLst>
        </a:prstGeom>
        <a:solidFill>
          <a:schemeClr val="accent1">
            <a:alpha val="90000"/>
            <a:hueOff val="0"/>
            <a:satOff val="0"/>
            <a:lumOff val="0"/>
            <a:alphaOff val="-16296"/>
          </a:schemeClr>
        </a:solidFill>
        <a:ln w="12700" cap="flat" cmpd="sng" algn="ctr">
          <a:solidFill>
            <a:schemeClr val="accent1">
              <a:alpha val="90000"/>
              <a:hueOff val="0"/>
              <a:satOff val="0"/>
              <a:lumOff val="0"/>
              <a:alphaOff val="-16296"/>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E3A7BD-3533-4290-B6D4-C3B6744895B6}">
      <dsp:nvSpPr>
        <dsp:cNvPr id="0" name=""/>
        <dsp:cNvSpPr/>
      </dsp:nvSpPr>
      <dsp:spPr>
        <a:xfrm>
          <a:off x="3026932" y="1506377"/>
          <a:ext cx="907481" cy="718171"/>
        </a:xfrm>
        <a:prstGeom prst="chevron">
          <a:avLst>
            <a:gd name="adj" fmla="val 70610"/>
          </a:avLst>
        </a:prstGeom>
        <a:solidFill>
          <a:schemeClr val="accent1">
            <a:alpha val="90000"/>
            <a:hueOff val="0"/>
            <a:satOff val="0"/>
            <a:lumOff val="0"/>
            <a:alphaOff val="-17778"/>
          </a:schemeClr>
        </a:solidFill>
        <a:ln w="12700" cap="flat" cmpd="sng" algn="ctr">
          <a:solidFill>
            <a:schemeClr val="accent1">
              <a:alpha val="90000"/>
              <a:hueOff val="0"/>
              <a:satOff val="0"/>
              <a:lumOff val="0"/>
              <a:alphaOff val="-17778"/>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5018B-FB60-4BCF-9049-E844A81503C6}">
      <dsp:nvSpPr>
        <dsp:cNvPr id="0" name=""/>
        <dsp:cNvSpPr/>
      </dsp:nvSpPr>
      <dsp:spPr>
        <a:xfrm>
          <a:off x="3291771" y="1498793"/>
          <a:ext cx="907481" cy="718171"/>
        </a:xfrm>
        <a:prstGeom prst="chevron">
          <a:avLst>
            <a:gd name="adj" fmla="val 70610"/>
          </a:avLst>
        </a:prstGeom>
        <a:solidFill>
          <a:schemeClr val="accent1">
            <a:alpha val="90000"/>
            <a:hueOff val="0"/>
            <a:satOff val="0"/>
            <a:lumOff val="0"/>
            <a:alphaOff val="-19259"/>
          </a:schemeClr>
        </a:solidFill>
        <a:ln w="12700" cap="flat" cmpd="sng" algn="ctr">
          <a:solidFill>
            <a:schemeClr val="accent1">
              <a:alpha val="90000"/>
              <a:hueOff val="0"/>
              <a:satOff val="0"/>
              <a:lumOff val="0"/>
              <a:alphaOff val="-19259"/>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A222C3-EDE0-4050-A325-F3C0D206B4AD}">
      <dsp:nvSpPr>
        <dsp:cNvPr id="0" name=""/>
        <dsp:cNvSpPr/>
      </dsp:nvSpPr>
      <dsp:spPr>
        <a:xfrm>
          <a:off x="300610" y="1578194"/>
          <a:ext cx="3928541" cy="574537"/>
        </a:xfrm>
        <a:prstGeom prst="rect">
          <a:avLst/>
        </a:prstGeom>
        <a:solidFill>
          <a:schemeClr val="lt1">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IE" sz="2400" b="1" kern="1200" dirty="0"/>
            <a:t>Above expectations</a:t>
          </a:r>
        </a:p>
      </dsp:txBody>
      <dsp:txXfrm>
        <a:off x="300610" y="1578194"/>
        <a:ext cx="3928541" cy="574537"/>
      </dsp:txXfrm>
    </dsp:sp>
    <dsp:sp modelId="{B32921BC-79B1-4C04-8D27-7201CF253F98}">
      <dsp:nvSpPr>
        <dsp:cNvPr id="0" name=""/>
        <dsp:cNvSpPr/>
      </dsp:nvSpPr>
      <dsp:spPr>
        <a:xfrm>
          <a:off x="300610" y="2306226"/>
          <a:ext cx="3878125" cy="35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800100">
            <a:lnSpc>
              <a:spcPct val="90000"/>
            </a:lnSpc>
            <a:spcBef>
              <a:spcPct val="0"/>
            </a:spcBef>
            <a:spcAft>
              <a:spcPct val="35000"/>
            </a:spcAft>
            <a:buNone/>
          </a:pPr>
          <a:r>
            <a:rPr lang="en-IE" sz="1800" kern="1200" dirty="0"/>
            <a:t>3</a:t>
          </a:r>
          <a:endParaRPr lang="en-IE" sz="2400" b="1" kern="1200" dirty="0"/>
        </a:p>
      </dsp:txBody>
      <dsp:txXfrm>
        <a:off x="300610" y="2306226"/>
        <a:ext cx="3878125" cy="352556"/>
      </dsp:txXfrm>
    </dsp:sp>
    <dsp:sp modelId="{08A8E135-8AC6-4D0C-BFB4-D8FED6558916}">
      <dsp:nvSpPr>
        <dsp:cNvPr id="0" name=""/>
        <dsp:cNvSpPr/>
      </dsp:nvSpPr>
      <dsp:spPr>
        <a:xfrm>
          <a:off x="300610" y="2658783"/>
          <a:ext cx="907481" cy="718171"/>
        </a:xfrm>
        <a:prstGeom prst="chevron">
          <a:avLst>
            <a:gd name="adj" fmla="val 70610"/>
          </a:avLst>
        </a:prstGeom>
        <a:solidFill>
          <a:schemeClr val="accent1">
            <a:alpha val="90000"/>
            <a:hueOff val="0"/>
            <a:satOff val="0"/>
            <a:lumOff val="0"/>
            <a:alphaOff val="-20741"/>
          </a:schemeClr>
        </a:solidFill>
        <a:ln w="12700" cap="flat" cmpd="sng" algn="ctr">
          <a:solidFill>
            <a:schemeClr val="accent1">
              <a:alpha val="90000"/>
              <a:hueOff val="0"/>
              <a:satOff val="0"/>
              <a:lumOff val="0"/>
              <a:alphaOff val="-20741"/>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D1CF0-C7AC-4F28-963D-B6FE6120766C}">
      <dsp:nvSpPr>
        <dsp:cNvPr id="0" name=""/>
        <dsp:cNvSpPr/>
      </dsp:nvSpPr>
      <dsp:spPr>
        <a:xfrm>
          <a:off x="845702" y="2658783"/>
          <a:ext cx="907481" cy="718171"/>
        </a:xfrm>
        <a:prstGeom prst="chevron">
          <a:avLst>
            <a:gd name="adj" fmla="val 70610"/>
          </a:avLst>
        </a:prstGeom>
        <a:solidFill>
          <a:schemeClr val="accent1">
            <a:alpha val="90000"/>
            <a:hueOff val="0"/>
            <a:satOff val="0"/>
            <a:lumOff val="0"/>
            <a:alphaOff val="-22222"/>
          </a:schemeClr>
        </a:solidFill>
        <a:ln w="12700" cap="flat" cmpd="sng" algn="ctr">
          <a:solidFill>
            <a:schemeClr val="accent1">
              <a:alpha val="90000"/>
              <a:hueOff val="0"/>
              <a:satOff val="0"/>
              <a:lumOff val="0"/>
              <a:alphaOff val="-22222"/>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79E39B-4D9C-4977-BE43-837A70BD8841}">
      <dsp:nvSpPr>
        <dsp:cNvPr id="0" name=""/>
        <dsp:cNvSpPr/>
      </dsp:nvSpPr>
      <dsp:spPr>
        <a:xfrm>
          <a:off x="1391225" y="2658783"/>
          <a:ext cx="907481" cy="718171"/>
        </a:xfrm>
        <a:prstGeom prst="chevron">
          <a:avLst>
            <a:gd name="adj" fmla="val 70610"/>
          </a:avLst>
        </a:prstGeom>
        <a:solidFill>
          <a:schemeClr val="accent1">
            <a:alpha val="90000"/>
            <a:hueOff val="0"/>
            <a:satOff val="0"/>
            <a:lumOff val="0"/>
            <a:alphaOff val="-23704"/>
          </a:schemeClr>
        </a:solidFill>
        <a:ln w="12700" cap="flat" cmpd="sng" algn="ctr">
          <a:solidFill>
            <a:schemeClr val="accent1">
              <a:alpha val="90000"/>
              <a:hueOff val="0"/>
              <a:satOff val="0"/>
              <a:lumOff val="0"/>
              <a:alphaOff val="-23704"/>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99335C-0AD8-449A-81E7-66E602370885}">
      <dsp:nvSpPr>
        <dsp:cNvPr id="0" name=""/>
        <dsp:cNvSpPr/>
      </dsp:nvSpPr>
      <dsp:spPr>
        <a:xfrm>
          <a:off x="1936317" y="2658783"/>
          <a:ext cx="907481" cy="718171"/>
        </a:xfrm>
        <a:prstGeom prst="chevron">
          <a:avLst>
            <a:gd name="adj" fmla="val 70610"/>
          </a:avLst>
        </a:prstGeom>
        <a:solidFill>
          <a:schemeClr val="accent1">
            <a:alpha val="90000"/>
            <a:hueOff val="0"/>
            <a:satOff val="0"/>
            <a:lumOff val="0"/>
            <a:alphaOff val="-25185"/>
          </a:schemeClr>
        </a:solidFill>
        <a:ln w="12700" cap="flat" cmpd="sng" algn="ctr">
          <a:solidFill>
            <a:schemeClr val="accent1">
              <a:alpha val="90000"/>
              <a:hueOff val="0"/>
              <a:satOff val="0"/>
              <a:lumOff val="0"/>
              <a:alphaOff val="-25185"/>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A74204-266F-414F-B577-2E050C59AA36}">
      <dsp:nvSpPr>
        <dsp:cNvPr id="0" name=""/>
        <dsp:cNvSpPr/>
      </dsp:nvSpPr>
      <dsp:spPr>
        <a:xfrm>
          <a:off x="2481840" y="2658783"/>
          <a:ext cx="907481" cy="718171"/>
        </a:xfrm>
        <a:prstGeom prst="chevron">
          <a:avLst>
            <a:gd name="adj" fmla="val 70610"/>
          </a:avLst>
        </a:prstGeom>
        <a:solidFill>
          <a:schemeClr val="accent1">
            <a:alpha val="90000"/>
            <a:hueOff val="0"/>
            <a:satOff val="0"/>
            <a:lumOff val="0"/>
            <a:alphaOff val="-26667"/>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750DB-C786-4268-A8B4-261FF2822FDF}">
      <dsp:nvSpPr>
        <dsp:cNvPr id="0" name=""/>
        <dsp:cNvSpPr/>
      </dsp:nvSpPr>
      <dsp:spPr>
        <a:xfrm>
          <a:off x="3026932" y="2658783"/>
          <a:ext cx="907481" cy="718171"/>
        </a:xfrm>
        <a:prstGeom prst="chevron">
          <a:avLst>
            <a:gd name="adj" fmla="val 70610"/>
          </a:avLst>
        </a:prstGeom>
        <a:solidFill>
          <a:schemeClr val="accent1">
            <a:alpha val="90000"/>
            <a:hueOff val="0"/>
            <a:satOff val="0"/>
            <a:lumOff val="0"/>
            <a:alphaOff val="-28148"/>
          </a:schemeClr>
        </a:solidFill>
        <a:ln w="12700" cap="flat" cmpd="sng" algn="ctr">
          <a:solidFill>
            <a:schemeClr val="accent1">
              <a:alpha val="90000"/>
              <a:hueOff val="0"/>
              <a:satOff val="0"/>
              <a:lumOff val="0"/>
              <a:alphaOff val="-28148"/>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7C8D8-DC21-44A8-8F89-00F7A4D97BC5}">
      <dsp:nvSpPr>
        <dsp:cNvPr id="0" name=""/>
        <dsp:cNvSpPr/>
      </dsp:nvSpPr>
      <dsp:spPr>
        <a:xfrm>
          <a:off x="3269011" y="2643608"/>
          <a:ext cx="907481" cy="718171"/>
        </a:xfrm>
        <a:prstGeom prst="chevron">
          <a:avLst>
            <a:gd name="adj" fmla="val 70610"/>
          </a:avLst>
        </a:prstGeom>
        <a:solidFill>
          <a:schemeClr val="accent1">
            <a:alpha val="90000"/>
            <a:hueOff val="0"/>
            <a:satOff val="0"/>
            <a:lumOff val="0"/>
            <a:alphaOff val="-29630"/>
          </a:schemeClr>
        </a:solidFill>
        <a:ln w="12700" cap="flat" cmpd="sng" algn="ctr">
          <a:solidFill>
            <a:schemeClr val="accent1">
              <a:alpha val="90000"/>
              <a:hueOff val="0"/>
              <a:satOff val="0"/>
              <a:lumOff val="0"/>
              <a:alphaOff val="-2963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2EF47-F5AF-42B3-8973-3CE6087BDB35}">
      <dsp:nvSpPr>
        <dsp:cNvPr id="0" name=""/>
        <dsp:cNvSpPr/>
      </dsp:nvSpPr>
      <dsp:spPr>
        <a:xfrm>
          <a:off x="300610" y="2730600"/>
          <a:ext cx="3928541" cy="574537"/>
        </a:xfrm>
        <a:prstGeom prst="rect">
          <a:avLst/>
        </a:prstGeom>
        <a:solidFill>
          <a:schemeClr val="lt1">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IE" sz="2400" b="1" kern="1200" dirty="0"/>
            <a:t>In line with expectations</a:t>
          </a:r>
        </a:p>
      </dsp:txBody>
      <dsp:txXfrm>
        <a:off x="300610" y="2730600"/>
        <a:ext cx="3928541" cy="574537"/>
      </dsp:txXfrm>
    </dsp:sp>
    <dsp:sp modelId="{21E5AB88-1C34-4C99-90AE-56B8951A714A}">
      <dsp:nvSpPr>
        <dsp:cNvPr id="0" name=""/>
        <dsp:cNvSpPr/>
      </dsp:nvSpPr>
      <dsp:spPr>
        <a:xfrm>
          <a:off x="300610" y="3458632"/>
          <a:ext cx="3878125" cy="352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IE" sz="1600" kern="1200" dirty="0"/>
            <a:t>4</a:t>
          </a:r>
        </a:p>
      </dsp:txBody>
      <dsp:txXfrm>
        <a:off x="300610" y="3458632"/>
        <a:ext cx="3878125" cy="352556"/>
      </dsp:txXfrm>
    </dsp:sp>
    <dsp:sp modelId="{E1123436-288D-49A6-9292-1DFB494EA328}">
      <dsp:nvSpPr>
        <dsp:cNvPr id="0" name=""/>
        <dsp:cNvSpPr/>
      </dsp:nvSpPr>
      <dsp:spPr>
        <a:xfrm>
          <a:off x="300610" y="3811189"/>
          <a:ext cx="907481" cy="718171"/>
        </a:xfrm>
        <a:prstGeom prst="chevron">
          <a:avLst>
            <a:gd name="adj" fmla="val 70610"/>
          </a:avLst>
        </a:prstGeom>
        <a:solidFill>
          <a:schemeClr val="accent1">
            <a:alpha val="90000"/>
            <a:hueOff val="0"/>
            <a:satOff val="0"/>
            <a:lumOff val="0"/>
            <a:alphaOff val="-31111"/>
          </a:schemeClr>
        </a:solidFill>
        <a:ln w="12700" cap="flat" cmpd="sng" algn="ctr">
          <a:solidFill>
            <a:schemeClr val="accent1">
              <a:alpha val="90000"/>
              <a:hueOff val="0"/>
              <a:satOff val="0"/>
              <a:lumOff val="0"/>
              <a:alphaOff val="-31111"/>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07B044-112D-46BB-BA04-D265344E7699}">
      <dsp:nvSpPr>
        <dsp:cNvPr id="0" name=""/>
        <dsp:cNvSpPr/>
      </dsp:nvSpPr>
      <dsp:spPr>
        <a:xfrm>
          <a:off x="845702" y="3811189"/>
          <a:ext cx="907481" cy="718171"/>
        </a:xfrm>
        <a:prstGeom prst="chevron">
          <a:avLst>
            <a:gd name="adj" fmla="val 70610"/>
          </a:avLst>
        </a:prstGeom>
        <a:solidFill>
          <a:schemeClr val="accent1">
            <a:alpha val="90000"/>
            <a:hueOff val="0"/>
            <a:satOff val="0"/>
            <a:lumOff val="0"/>
            <a:alphaOff val="-32593"/>
          </a:schemeClr>
        </a:solidFill>
        <a:ln w="12700" cap="flat" cmpd="sng" algn="ctr">
          <a:solidFill>
            <a:schemeClr val="accent1">
              <a:alpha val="90000"/>
              <a:hueOff val="0"/>
              <a:satOff val="0"/>
              <a:lumOff val="0"/>
              <a:alphaOff val="-32593"/>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1A899B-3C65-4F65-83A7-0A9AC10E2C26}">
      <dsp:nvSpPr>
        <dsp:cNvPr id="0" name=""/>
        <dsp:cNvSpPr/>
      </dsp:nvSpPr>
      <dsp:spPr>
        <a:xfrm>
          <a:off x="1391225" y="3811189"/>
          <a:ext cx="907481" cy="718171"/>
        </a:xfrm>
        <a:prstGeom prst="chevron">
          <a:avLst>
            <a:gd name="adj" fmla="val 70610"/>
          </a:avLst>
        </a:prstGeom>
        <a:solidFill>
          <a:schemeClr val="accent1">
            <a:alpha val="90000"/>
            <a:hueOff val="0"/>
            <a:satOff val="0"/>
            <a:lumOff val="0"/>
            <a:alphaOff val="-34074"/>
          </a:schemeClr>
        </a:solidFill>
        <a:ln w="12700" cap="flat" cmpd="sng" algn="ctr">
          <a:solidFill>
            <a:schemeClr val="accent1">
              <a:alpha val="90000"/>
              <a:hueOff val="0"/>
              <a:satOff val="0"/>
              <a:lumOff val="0"/>
              <a:alphaOff val="-34074"/>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A83174-EB8F-4F57-BE3D-1DB9C798C45C}">
      <dsp:nvSpPr>
        <dsp:cNvPr id="0" name=""/>
        <dsp:cNvSpPr/>
      </dsp:nvSpPr>
      <dsp:spPr>
        <a:xfrm>
          <a:off x="1936317" y="3811189"/>
          <a:ext cx="907481" cy="718171"/>
        </a:xfrm>
        <a:prstGeom prst="chevron">
          <a:avLst>
            <a:gd name="adj" fmla="val 70610"/>
          </a:avLst>
        </a:prstGeom>
        <a:solidFill>
          <a:schemeClr val="accent1">
            <a:alpha val="90000"/>
            <a:hueOff val="0"/>
            <a:satOff val="0"/>
            <a:lumOff val="0"/>
            <a:alphaOff val="-35556"/>
          </a:schemeClr>
        </a:solidFill>
        <a:ln w="12700" cap="flat" cmpd="sng" algn="ctr">
          <a:solidFill>
            <a:schemeClr val="accent1">
              <a:alpha val="90000"/>
              <a:hueOff val="0"/>
              <a:satOff val="0"/>
              <a:lumOff val="0"/>
              <a:alphaOff val="-35556"/>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20E5D9-47A0-42AF-814A-F1F18B60D630}">
      <dsp:nvSpPr>
        <dsp:cNvPr id="0" name=""/>
        <dsp:cNvSpPr/>
      </dsp:nvSpPr>
      <dsp:spPr>
        <a:xfrm>
          <a:off x="2481840" y="3811189"/>
          <a:ext cx="907481" cy="718171"/>
        </a:xfrm>
        <a:prstGeom prst="chevron">
          <a:avLst>
            <a:gd name="adj" fmla="val 70610"/>
          </a:avLst>
        </a:prstGeom>
        <a:solidFill>
          <a:schemeClr val="accent1">
            <a:alpha val="90000"/>
            <a:hueOff val="0"/>
            <a:satOff val="0"/>
            <a:lumOff val="0"/>
            <a:alphaOff val="-37037"/>
          </a:schemeClr>
        </a:solidFill>
        <a:ln w="12700" cap="flat" cmpd="sng" algn="ctr">
          <a:solidFill>
            <a:schemeClr val="accent1">
              <a:alpha val="90000"/>
              <a:hueOff val="0"/>
              <a:satOff val="0"/>
              <a:lumOff val="0"/>
              <a:alphaOff val="-37037"/>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FDA501-215C-4572-96CE-5BCE13A7D960}">
      <dsp:nvSpPr>
        <dsp:cNvPr id="0" name=""/>
        <dsp:cNvSpPr/>
      </dsp:nvSpPr>
      <dsp:spPr>
        <a:xfrm>
          <a:off x="3026932" y="3811189"/>
          <a:ext cx="907481" cy="718171"/>
        </a:xfrm>
        <a:prstGeom prst="chevron">
          <a:avLst>
            <a:gd name="adj" fmla="val 70610"/>
          </a:avLst>
        </a:prstGeom>
        <a:solidFill>
          <a:schemeClr val="accent1">
            <a:alpha val="90000"/>
            <a:hueOff val="0"/>
            <a:satOff val="0"/>
            <a:lumOff val="0"/>
            <a:alphaOff val="-38519"/>
          </a:schemeClr>
        </a:solidFill>
        <a:ln w="12700" cap="flat" cmpd="sng" algn="ctr">
          <a:solidFill>
            <a:schemeClr val="accent1">
              <a:alpha val="90000"/>
              <a:hueOff val="0"/>
              <a:satOff val="0"/>
              <a:lumOff val="0"/>
              <a:alphaOff val="-38519"/>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DD34E-0AB3-4D3F-963F-3F8EC64EF6ED}">
      <dsp:nvSpPr>
        <dsp:cNvPr id="0" name=""/>
        <dsp:cNvSpPr/>
      </dsp:nvSpPr>
      <dsp:spPr>
        <a:xfrm>
          <a:off x="3387501" y="3811189"/>
          <a:ext cx="907481" cy="718171"/>
        </a:xfrm>
        <a:prstGeom prst="chevron">
          <a:avLst>
            <a:gd name="adj" fmla="val 70610"/>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A77B14-36B5-4B95-AFFB-82A3A955B17C}">
      <dsp:nvSpPr>
        <dsp:cNvPr id="0" name=""/>
        <dsp:cNvSpPr/>
      </dsp:nvSpPr>
      <dsp:spPr>
        <a:xfrm>
          <a:off x="300610" y="3883006"/>
          <a:ext cx="3928541" cy="574537"/>
        </a:xfrm>
        <a:prstGeom prst="rect">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IE" sz="2400" b="1" kern="1200" dirty="0"/>
            <a:t>Not yet in line with expectations</a:t>
          </a:r>
        </a:p>
      </dsp:txBody>
      <dsp:txXfrm>
        <a:off x="300610" y="3883006"/>
        <a:ext cx="3928541" cy="57453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2958" cy="49582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20769" y="0"/>
            <a:ext cx="2922958" cy="495826"/>
          </a:xfrm>
          <a:prstGeom prst="rect">
            <a:avLst/>
          </a:prstGeom>
        </p:spPr>
        <p:txBody>
          <a:bodyPr vert="horz" lIns="91440" tIns="45720" rIns="91440" bIns="45720" rtlCol="0"/>
          <a:lstStyle>
            <a:lvl1pPr algn="r">
              <a:defRPr sz="1200"/>
            </a:lvl1pPr>
          </a:lstStyle>
          <a:p>
            <a:fld id="{9A727837-6CA1-49BE-A46E-E2F697E8F40E}" type="datetimeFigureOut">
              <a:rPr lang="en-IE" smtClean="0"/>
              <a:t>19/11/2017</a:t>
            </a:fld>
            <a:endParaRPr lang="en-IE"/>
          </a:p>
        </p:txBody>
      </p:sp>
      <p:sp>
        <p:nvSpPr>
          <p:cNvPr id="4" name="Slide Image Placeholder 3"/>
          <p:cNvSpPr>
            <a:spLocks noGrp="1" noRot="1" noChangeAspect="1"/>
          </p:cNvSpPr>
          <p:nvPr>
            <p:ph type="sldImg" idx="2"/>
          </p:nvPr>
        </p:nvSpPr>
        <p:spPr>
          <a:xfrm>
            <a:off x="407988" y="1235075"/>
            <a:ext cx="5929312" cy="3335338"/>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4529" y="4755803"/>
            <a:ext cx="5396230" cy="38911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386364"/>
            <a:ext cx="2922958" cy="49582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20769" y="9386364"/>
            <a:ext cx="2922958" cy="495825"/>
          </a:xfrm>
          <a:prstGeom prst="rect">
            <a:avLst/>
          </a:prstGeom>
        </p:spPr>
        <p:txBody>
          <a:bodyPr vert="horz" lIns="91440" tIns="45720" rIns="91440" bIns="45720" rtlCol="0" anchor="b"/>
          <a:lstStyle>
            <a:lvl1pPr algn="r">
              <a:defRPr sz="1200"/>
            </a:lvl1pPr>
          </a:lstStyle>
          <a:p>
            <a:fld id="{55CC37D2-8FB6-4CCA-91B3-76FF55F72145}" type="slidenum">
              <a:rPr lang="en-IE" smtClean="0"/>
              <a:t>‹#›</a:t>
            </a:fld>
            <a:endParaRPr lang="en-IE"/>
          </a:p>
        </p:txBody>
      </p:sp>
    </p:spTree>
    <p:extLst>
      <p:ext uri="{BB962C8B-B14F-4D97-AF65-F5344CB8AC3E}">
        <p14:creationId xmlns:p14="http://schemas.microsoft.com/office/powerpoint/2010/main" val="369685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5CC37D2-8FB6-4CCA-91B3-76FF55F72145}" type="slidenum">
              <a:rPr lang="en-IE" smtClean="0"/>
              <a:t>1</a:t>
            </a:fld>
            <a:endParaRPr lang="en-IE"/>
          </a:p>
        </p:txBody>
      </p:sp>
    </p:spTree>
    <p:extLst>
      <p:ext uri="{BB962C8B-B14F-4D97-AF65-F5344CB8AC3E}">
        <p14:creationId xmlns:p14="http://schemas.microsoft.com/office/powerpoint/2010/main" val="2040430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6A9789F4-029E-4103-B002-2FFDD480A588}" type="slidenum">
              <a:rPr lang="en-US" smtClean="0"/>
              <a:t>13</a:t>
            </a:fld>
            <a:endParaRPr lang="en-US"/>
          </a:p>
        </p:txBody>
      </p:sp>
    </p:spTree>
    <p:extLst>
      <p:ext uri="{BB962C8B-B14F-4D97-AF65-F5344CB8AC3E}">
        <p14:creationId xmlns:p14="http://schemas.microsoft.com/office/powerpoint/2010/main" val="894516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6A9789F4-029E-4103-B002-2FFDD480A588}" type="slidenum">
              <a:rPr lang="en-US" smtClean="0"/>
              <a:t>14</a:t>
            </a:fld>
            <a:endParaRPr lang="en-US"/>
          </a:p>
        </p:txBody>
      </p:sp>
    </p:spTree>
    <p:extLst>
      <p:ext uri="{BB962C8B-B14F-4D97-AF65-F5344CB8AC3E}">
        <p14:creationId xmlns:p14="http://schemas.microsoft.com/office/powerpoint/2010/main" val="431344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6A9789F4-029E-4103-B002-2FFDD480A588}" type="slidenum">
              <a:rPr lang="en-US" smtClean="0"/>
              <a:t>15</a:t>
            </a:fld>
            <a:endParaRPr lang="en-US"/>
          </a:p>
        </p:txBody>
      </p:sp>
    </p:spTree>
    <p:extLst>
      <p:ext uri="{BB962C8B-B14F-4D97-AF65-F5344CB8AC3E}">
        <p14:creationId xmlns:p14="http://schemas.microsoft.com/office/powerpoint/2010/main" val="132737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solidFill>
                <a:srgbClr val="00B0F0"/>
              </a:solidFill>
            </a:endParaRPr>
          </a:p>
        </p:txBody>
      </p:sp>
      <p:sp>
        <p:nvSpPr>
          <p:cNvPr id="4" name="Date Placeholder 3"/>
          <p:cNvSpPr>
            <a:spLocks noGrp="1"/>
          </p:cNvSpPr>
          <p:nvPr>
            <p:ph type="dt" idx="10"/>
          </p:nvPr>
        </p:nvSpPr>
        <p:spPr/>
        <p:txBody>
          <a:bodyPr/>
          <a:lstStyle/>
          <a:p>
            <a:fld id="{9968491D-065E-304E-9895-58CA4D916D0B}" type="datetime1">
              <a:rPr lang="en-IE" smtClean="0"/>
              <a:pPr/>
              <a:t>19/11/2017</a:t>
            </a:fld>
            <a:endParaRPr lang="en-US"/>
          </a:p>
        </p:txBody>
      </p:sp>
      <p:sp>
        <p:nvSpPr>
          <p:cNvPr id="5" name="Slide Number Placeholder 4"/>
          <p:cNvSpPr>
            <a:spLocks noGrp="1"/>
          </p:cNvSpPr>
          <p:nvPr>
            <p:ph type="sldNum" sz="quarter" idx="11"/>
          </p:nvPr>
        </p:nvSpPr>
        <p:spPr/>
        <p:txBody>
          <a:bodyPr/>
          <a:lstStyle/>
          <a:p>
            <a:fld id="{036CD63A-9687-3645-9562-D85E8D0E9001}" type="slidenum">
              <a:rPr lang="en-US" smtClean="0"/>
              <a:pPr/>
              <a:t>16</a:t>
            </a:fld>
            <a:endParaRPr lang="en-US"/>
          </a:p>
        </p:txBody>
      </p:sp>
    </p:spTree>
    <p:extLst>
      <p:ext uri="{BB962C8B-B14F-4D97-AF65-F5344CB8AC3E}">
        <p14:creationId xmlns:p14="http://schemas.microsoft.com/office/powerpoint/2010/main" val="1338803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5CC37D2-8FB6-4CCA-91B3-76FF55F72145}" type="slidenum">
              <a:rPr lang="en-IE" smtClean="0"/>
              <a:t>17</a:t>
            </a:fld>
            <a:endParaRPr lang="en-IE"/>
          </a:p>
        </p:txBody>
      </p:sp>
    </p:spTree>
    <p:extLst>
      <p:ext uri="{BB962C8B-B14F-4D97-AF65-F5344CB8AC3E}">
        <p14:creationId xmlns:p14="http://schemas.microsoft.com/office/powerpoint/2010/main" val="3970825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5CC37D2-8FB6-4CCA-91B3-76FF55F72145}" type="slidenum">
              <a:rPr lang="en-IE" smtClean="0"/>
              <a:t>18</a:t>
            </a:fld>
            <a:endParaRPr lang="en-IE"/>
          </a:p>
        </p:txBody>
      </p:sp>
    </p:spTree>
    <p:extLst>
      <p:ext uri="{BB962C8B-B14F-4D97-AF65-F5344CB8AC3E}">
        <p14:creationId xmlns:p14="http://schemas.microsoft.com/office/powerpoint/2010/main" val="1798260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9789F4-029E-4103-B002-2FFDD480A588}" type="slidenum">
              <a:rPr lang="en-US" smtClean="0"/>
              <a:t>19</a:t>
            </a:fld>
            <a:endParaRPr lang="en-US"/>
          </a:p>
        </p:txBody>
      </p:sp>
    </p:spTree>
    <p:extLst>
      <p:ext uri="{BB962C8B-B14F-4D97-AF65-F5344CB8AC3E}">
        <p14:creationId xmlns:p14="http://schemas.microsoft.com/office/powerpoint/2010/main" val="831986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5CC37D2-8FB6-4CCA-91B3-76FF55F72145}" type="slidenum">
              <a:rPr lang="en-IE" smtClean="0"/>
              <a:t>20</a:t>
            </a:fld>
            <a:endParaRPr lang="en-IE"/>
          </a:p>
        </p:txBody>
      </p:sp>
    </p:spTree>
    <p:extLst>
      <p:ext uri="{BB962C8B-B14F-4D97-AF65-F5344CB8AC3E}">
        <p14:creationId xmlns:p14="http://schemas.microsoft.com/office/powerpoint/2010/main" val="3128204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5CC37D2-8FB6-4CCA-91B3-76FF55F72145}" type="slidenum">
              <a:rPr lang="en-IE" smtClean="0"/>
              <a:t>21</a:t>
            </a:fld>
            <a:endParaRPr lang="en-IE"/>
          </a:p>
        </p:txBody>
      </p:sp>
    </p:spTree>
    <p:extLst>
      <p:ext uri="{BB962C8B-B14F-4D97-AF65-F5344CB8AC3E}">
        <p14:creationId xmlns:p14="http://schemas.microsoft.com/office/powerpoint/2010/main" val="3613309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5CC37D2-8FB6-4CCA-91B3-76FF55F72145}" type="slidenum">
              <a:rPr lang="en-IE" smtClean="0"/>
              <a:t>22</a:t>
            </a:fld>
            <a:endParaRPr lang="en-IE"/>
          </a:p>
        </p:txBody>
      </p:sp>
    </p:spTree>
    <p:extLst>
      <p:ext uri="{BB962C8B-B14F-4D97-AF65-F5344CB8AC3E}">
        <p14:creationId xmlns:p14="http://schemas.microsoft.com/office/powerpoint/2010/main" val="3736422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5CC37D2-8FB6-4CCA-91B3-76FF55F72145}" type="slidenum">
              <a:rPr lang="en-IE" smtClean="0"/>
              <a:t>2</a:t>
            </a:fld>
            <a:endParaRPr lang="en-IE"/>
          </a:p>
        </p:txBody>
      </p:sp>
    </p:spTree>
    <p:extLst>
      <p:ext uri="{BB962C8B-B14F-4D97-AF65-F5344CB8AC3E}">
        <p14:creationId xmlns:p14="http://schemas.microsoft.com/office/powerpoint/2010/main" val="805540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72060FC-DB41-4D63-8495-68BA935CF63F}" type="slidenum">
              <a:rPr lang="en-IE" smtClean="0"/>
              <a:pPr/>
              <a:t>24</a:t>
            </a:fld>
            <a:endParaRPr lang="en-IE" dirty="0"/>
          </a:p>
        </p:txBody>
      </p:sp>
    </p:spTree>
    <p:extLst>
      <p:ext uri="{BB962C8B-B14F-4D97-AF65-F5344CB8AC3E}">
        <p14:creationId xmlns:p14="http://schemas.microsoft.com/office/powerpoint/2010/main" val="4183967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72060FC-DB41-4D63-8495-68BA935CF63F}" type="slidenum">
              <a:rPr lang="en-IE" smtClean="0"/>
              <a:pPr/>
              <a:t>26</a:t>
            </a:fld>
            <a:endParaRPr lang="en-IE" dirty="0"/>
          </a:p>
        </p:txBody>
      </p:sp>
    </p:spTree>
    <p:extLst>
      <p:ext uri="{BB962C8B-B14F-4D97-AF65-F5344CB8AC3E}">
        <p14:creationId xmlns:p14="http://schemas.microsoft.com/office/powerpoint/2010/main" val="3490614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72060FC-DB41-4D63-8495-68BA935CF63F}" type="slidenum">
              <a:rPr lang="en-IE" smtClean="0"/>
              <a:pPr/>
              <a:t>27</a:t>
            </a:fld>
            <a:endParaRPr lang="en-IE"/>
          </a:p>
        </p:txBody>
      </p:sp>
    </p:spTree>
    <p:extLst>
      <p:ext uri="{BB962C8B-B14F-4D97-AF65-F5344CB8AC3E}">
        <p14:creationId xmlns:p14="http://schemas.microsoft.com/office/powerpoint/2010/main" val="1071958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72060FC-DB41-4D63-8495-68BA935CF63F}" type="slidenum">
              <a:rPr lang="en-IE" smtClean="0"/>
              <a:pPr/>
              <a:t>28</a:t>
            </a:fld>
            <a:endParaRPr lang="en-IE" dirty="0"/>
          </a:p>
        </p:txBody>
      </p:sp>
    </p:spTree>
    <p:extLst>
      <p:ext uri="{BB962C8B-B14F-4D97-AF65-F5344CB8AC3E}">
        <p14:creationId xmlns:p14="http://schemas.microsoft.com/office/powerpoint/2010/main" val="232808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72060FC-DB41-4D63-8495-68BA935CF63F}" type="slidenum">
              <a:rPr lang="en-IE" smtClean="0"/>
              <a:pPr/>
              <a:t>29</a:t>
            </a:fld>
            <a:endParaRPr lang="en-IE" dirty="0"/>
          </a:p>
        </p:txBody>
      </p:sp>
    </p:spTree>
    <p:extLst>
      <p:ext uri="{BB962C8B-B14F-4D97-AF65-F5344CB8AC3E}">
        <p14:creationId xmlns:p14="http://schemas.microsoft.com/office/powerpoint/2010/main" val="3294965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72060FC-DB41-4D63-8495-68BA935CF63F}" type="slidenum">
              <a:rPr lang="en-IE" smtClean="0"/>
              <a:pPr/>
              <a:t>30</a:t>
            </a:fld>
            <a:endParaRPr lang="en-IE" dirty="0"/>
          </a:p>
        </p:txBody>
      </p:sp>
    </p:spTree>
    <p:extLst>
      <p:ext uri="{BB962C8B-B14F-4D97-AF65-F5344CB8AC3E}">
        <p14:creationId xmlns:p14="http://schemas.microsoft.com/office/powerpoint/2010/main" val="1966031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72060FC-DB41-4D63-8495-68BA935CF63F}" type="slidenum">
              <a:rPr lang="en-IE" smtClean="0"/>
              <a:pPr/>
              <a:t>33</a:t>
            </a:fld>
            <a:endParaRPr lang="en-IE" dirty="0"/>
          </a:p>
        </p:txBody>
      </p:sp>
    </p:spTree>
    <p:extLst>
      <p:ext uri="{BB962C8B-B14F-4D97-AF65-F5344CB8AC3E}">
        <p14:creationId xmlns:p14="http://schemas.microsoft.com/office/powerpoint/2010/main" val="3008028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5CC37D2-8FB6-4CCA-91B3-76FF55F72145}" type="slidenum">
              <a:rPr lang="en-IE" smtClean="0"/>
              <a:t>35</a:t>
            </a:fld>
            <a:endParaRPr lang="en-IE"/>
          </a:p>
        </p:txBody>
      </p:sp>
    </p:spTree>
    <p:extLst>
      <p:ext uri="{BB962C8B-B14F-4D97-AF65-F5344CB8AC3E}">
        <p14:creationId xmlns:p14="http://schemas.microsoft.com/office/powerpoint/2010/main" val="63035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1A84232-4055-4613-9AFF-DB402164A903}" type="slidenum">
              <a:rPr lang="en-IE" smtClean="0"/>
              <a:t>4</a:t>
            </a:fld>
            <a:endParaRPr lang="en-IE"/>
          </a:p>
        </p:txBody>
      </p:sp>
    </p:spTree>
    <p:extLst>
      <p:ext uri="{BB962C8B-B14F-4D97-AF65-F5344CB8AC3E}">
        <p14:creationId xmlns:p14="http://schemas.microsoft.com/office/powerpoint/2010/main" val="1288705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5CC37D2-8FB6-4CCA-91B3-76FF55F72145}" type="slidenum">
              <a:rPr lang="en-IE" smtClean="0"/>
              <a:t>5</a:t>
            </a:fld>
            <a:endParaRPr lang="en-IE"/>
          </a:p>
        </p:txBody>
      </p:sp>
    </p:spTree>
    <p:extLst>
      <p:ext uri="{BB962C8B-B14F-4D97-AF65-F5344CB8AC3E}">
        <p14:creationId xmlns:p14="http://schemas.microsoft.com/office/powerpoint/2010/main" val="40810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8ABF42F-4E4F-4B6F-B9A6-480E9CE0FEBD}" type="slidenum">
              <a:rPr lang="en-IE" smtClean="0"/>
              <a:t>7</a:t>
            </a:fld>
            <a:endParaRPr lang="en-IE"/>
          </a:p>
        </p:txBody>
      </p:sp>
    </p:spTree>
    <p:extLst>
      <p:ext uri="{BB962C8B-B14F-4D97-AF65-F5344CB8AC3E}">
        <p14:creationId xmlns:p14="http://schemas.microsoft.com/office/powerpoint/2010/main" val="1904879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EA18D29-61F3-4B8C-97CB-AC1B87311D41}" type="slidenum">
              <a:rPr lang="en-IE" smtClean="0"/>
              <a:t>9</a:t>
            </a:fld>
            <a:endParaRPr lang="en-IE"/>
          </a:p>
        </p:txBody>
      </p:sp>
    </p:spTree>
    <p:extLst>
      <p:ext uri="{BB962C8B-B14F-4D97-AF65-F5344CB8AC3E}">
        <p14:creationId xmlns:p14="http://schemas.microsoft.com/office/powerpoint/2010/main" val="3879537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IE" b="0" baseline="0" dirty="0"/>
          </a:p>
          <a:p>
            <a:r>
              <a:rPr lang="en-IE" baseline="0" dirty="0"/>
              <a:t>.</a:t>
            </a:r>
            <a:endParaRPr lang="en-IE" dirty="0"/>
          </a:p>
        </p:txBody>
      </p:sp>
      <p:sp>
        <p:nvSpPr>
          <p:cNvPr id="4" name="Slide Number Placeholder 3"/>
          <p:cNvSpPr>
            <a:spLocks noGrp="1"/>
          </p:cNvSpPr>
          <p:nvPr>
            <p:ph type="sldNum" sz="quarter" idx="10"/>
          </p:nvPr>
        </p:nvSpPr>
        <p:spPr/>
        <p:txBody>
          <a:bodyPr/>
          <a:lstStyle/>
          <a:p>
            <a:fld id="{6A9789F4-029E-4103-B002-2FFDD480A588}" type="slidenum">
              <a:rPr lang="en-US" smtClean="0"/>
              <a:t>10</a:t>
            </a:fld>
            <a:endParaRPr lang="en-US"/>
          </a:p>
        </p:txBody>
      </p:sp>
    </p:spTree>
    <p:extLst>
      <p:ext uri="{BB962C8B-B14F-4D97-AF65-F5344CB8AC3E}">
        <p14:creationId xmlns:p14="http://schemas.microsoft.com/office/powerpoint/2010/main" val="610541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1" dirty="0"/>
          </a:p>
          <a:p>
            <a:endParaRPr lang="en-IE" dirty="0"/>
          </a:p>
        </p:txBody>
      </p:sp>
      <p:sp>
        <p:nvSpPr>
          <p:cNvPr id="4" name="Slide Number Placeholder 3"/>
          <p:cNvSpPr>
            <a:spLocks noGrp="1"/>
          </p:cNvSpPr>
          <p:nvPr>
            <p:ph type="sldNum" sz="quarter" idx="10"/>
          </p:nvPr>
        </p:nvSpPr>
        <p:spPr/>
        <p:txBody>
          <a:bodyPr/>
          <a:lstStyle/>
          <a:p>
            <a:fld id="{6A9789F4-029E-4103-B002-2FFDD480A588}" type="slidenum">
              <a:rPr lang="en-US" smtClean="0"/>
              <a:t>11</a:t>
            </a:fld>
            <a:endParaRPr lang="en-US"/>
          </a:p>
        </p:txBody>
      </p:sp>
    </p:spTree>
    <p:extLst>
      <p:ext uri="{BB962C8B-B14F-4D97-AF65-F5344CB8AC3E}">
        <p14:creationId xmlns:p14="http://schemas.microsoft.com/office/powerpoint/2010/main" val="141744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baseline="0" dirty="0"/>
          </a:p>
        </p:txBody>
      </p:sp>
      <p:sp>
        <p:nvSpPr>
          <p:cNvPr id="4" name="Slide Number Placeholder 3"/>
          <p:cNvSpPr>
            <a:spLocks noGrp="1"/>
          </p:cNvSpPr>
          <p:nvPr>
            <p:ph type="sldNum" sz="quarter" idx="10"/>
          </p:nvPr>
        </p:nvSpPr>
        <p:spPr/>
        <p:txBody>
          <a:bodyPr/>
          <a:lstStyle/>
          <a:p>
            <a:fld id="{6A9789F4-029E-4103-B002-2FFDD480A588}" type="slidenum">
              <a:rPr lang="en-US" smtClean="0"/>
              <a:t>12</a:t>
            </a:fld>
            <a:endParaRPr lang="en-US"/>
          </a:p>
        </p:txBody>
      </p:sp>
    </p:spTree>
    <p:extLst>
      <p:ext uri="{BB962C8B-B14F-4D97-AF65-F5344CB8AC3E}">
        <p14:creationId xmlns:p14="http://schemas.microsoft.com/office/powerpoint/2010/main" val="538987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82B26D3E-D658-4802-88CA-3DCD528A030A}" type="datetimeFigureOut">
              <a:rPr lang="en-IE" smtClean="0"/>
              <a:t>19/11/2017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856D955-C25E-40B4-B240-7FDD40CE8BA0}" type="slidenum">
              <a:rPr lang="en-IE" smtClean="0"/>
              <a:t>‹#›</a:t>
            </a:fld>
            <a:endParaRPr lang="en-IE"/>
          </a:p>
        </p:txBody>
      </p:sp>
    </p:spTree>
    <p:extLst>
      <p:ext uri="{BB962C8B-B14F-4D97-AF65-F5344CB8AC3E}">
        <p14:creationId xmlns:p14="http://schemas.microsoft.com/office/powerpoint/2010/main" val="1006838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82B26D3E-D658-4802-88CA-3DCD528A030A}" type="datetimeFigureOut">
              <a:rPr lang="en-IE" smtClean="0"/>
              <a:t>19/11/2017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856D955-C25E-40B4-B240-7FDD40CE8BA0}" type="slidenum">
              <a:rPr lang="en-IE" smtClean="0"/>
              <a:t>‹#›</a:t>
            </a:fld>
            <a:endParaRPr lang="en-IE"/>
          </a:p>
        </p:txBody>
      </p:sp>
    </p:spTree>
    <p:extLst>
      <p:ext uri="{BB962C8B-B14F-4D97-AF65-F5344CB8AC3E}">
        <p14:creationId xmlns:p14="http://schemas.microsoft.com/office/powerpoint/2010/main" val="1169944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82B26D3E-D658-4802-88CA-3DCD528A030A}" type="datetimeFigureOut">
              <a:rPr lang="en-IE" smtClean="0"/>
              <a:t>19/11/2017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856D955-C25E-40B4-B240-7FDD40CE8BA0}" type="slidenum">
              <a:rPr lang="en-IE" smtClean="0"/>
              <a:t>‹#›</a:t>
            </a:fld>
            <a:endParaRPr lang="en-IE"/>
          </a:p>
        </p:txBody>
      </p:sp>
    </p:spTree>
    <p:extLst>
      <p:ext uri="{BB962C8B-B14F-4D97-AF65-F5344CB8AC3E}">
        <p14:creationId xmlns:p14="http://schemas.microsoft.com/office/powerpoint/2010/main" val="34147692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8759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82B26D3E-D658-4802-88CA-3DCD528A030A}" type="datetimeFigureOut">
              <a:rPr lang="en-IE" smtClean="0"/>
              <a:t>19/11/2017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856D955-C25E-40B4-B240-7FDD40CE8BA0}" type="slidenum">
              <a:rPr lang="en-IE" smtClean="0"/>
              <a:t>‹#›</a:t>
            </a:fld>
            <a:endParaRPr lang="en-IE"/>
          </a:p>
        </p:txBody>
      </p:sp>
    </p:spTree>
    <p:extLst>
      <p:ext uri="{BB962C8B-B14F-4D97-AF65-F5344CB8AC3E}">
        <p14:creationId xmlns:p14="http://schemas.microsoft.com/office/powerpoint/2010/main" val="6883586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B26D3E-D658-4802-88CA-3DCD528A030A}" type="datetimeFigureOut">
              <a:rPr lang="en-IE" smtClean="0"/>
              <a:t>19/11/2017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856D955-C25E-40B4-B240-7FDD40CE8BA0}" type="slidenum">
              <a:rPr lang="en-IE" smtClean="0"/>
              <a:t>‹#›</a:t>
            </a:fld>
            <a:endParaRPr lang="en-IE"/>
          </a:p>
        </p:txBody>
      </p:sp>
    </p:spTree>
    <p:extLst>
      <p:ext uri="{BB962C8B-B14F-4D97-AF65-F5344CB8AC3E}">
        <p14:creationId xmlns:p14="http://schemas.microsoft.com/office/powerpoint/2010/main" val="1899699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82B26D3E-D658-4802-88CA-3DCD528A030A}" type="datetimeFigureOut">
              <a:rPr lang="en-IE" smtClean="0"/>
              <a:t>19/11/2017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856D955-C25E-40B4-B240-7FDD40CE8BA0}" type="slidenum">
              <a:rPr lang="en-IE" smtClean="0"/>
              <a:t>‹#›</a:t>
            </a:fld>
            <a:endParaRPr lang="en-IE"/>
          </a:p>
        </p:txBody>
      </p:sp>
    </p:spTree>
    <p:extLst>
      <p:ext uri="{BB962C8B-B14F-4D97-AF65-F5344CB8AC3E}">
        <p14:creationId xmlns:p14="http://schemas.microsoft.com/office/powerpoint/2010/main" val="130775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82B26D3E-D658-4802-88CA-3DCD528A030A}" type="datetimeFigureOut">
              <a:rPr lang="en-IE" smtClean="0"/>
              <a:t>19/11/2017</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2856D955-C25E-40B4-B240-7FDD40CE8BA0}" type="slidenum">
              <a:rPr lang="en-IE" smtClean="0"/>
              <a:t>‹#›</a:t>
            </a:fld>
            <a:endParaRPr lang="en-IE"/>
          </a:p>
        </p:txBody>
      </p:sp>
    </p:spTree>
    <p:extLst>
      <p:ext uri="{BB962C8B-B14F-4D97-AF65-F5344CB8AC3E}">
        <p14:creationId xmlns:p14="http://schemas.microsoft.com/office/powerpoint/2010/main" val="27377392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82B26D3E-D658-4802-88CA-3DCD528A030A}" type="datetimeFigureOut">
              <a:rPr lang="en-IE" smtClean="0"/>
              <a:t>19/11/2017</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2856D955-C25E-40B4-B240-7FDD40CE8BA0}" type="slidenum">
              <a:rPr lang="en-IE" smtClean="0"/>
              <a:t>‹#›</a:t>
            </a:fld>
            <a:endParaRPr lang="en-IE"/>
          </a:p>
        </p:txBody>
      </p:sp>
    </p:spTree>
    <p:extLst>
      <p:ext uri="{BB962C8B-B14F-4D97-AF65-F5344CB8AC3E}">
        <p14:creationId xmlns:p14="http://schemas.microsoft.com/office/powerpoint/2010/main" val="2522884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26D3E-D658-4802-88CA-3DCD528A030A}" type="datetimeFigureOut">
              <a:rPr lang="en-IE" smtClean="0"/>
              <a:t>19/11/2017</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2856D955-C25E-40B4-B240-7FDD40CE8BA0}" type="slidenum">
              <a:rPr lang="en-IE" smtClean="0"/>
              <a:t>‹#›</a:t>
            </a:fld>
            <a:endParaRPr lang="en-IE"/>
          </a:p>
        </p:txBody>
      </p:sp>
    </p:spTree>
    <p:extLst>
      <p:ext uri="{BB962C8B-B14F-4D97-AF65-F5344CB8AC3E}">
        <p14:creationId xmlns:p14="http://schemas.microsoft.com/office/powerpoint/2010/main" val="15375071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B26D3E-D658-4802-88CA-3DCD528A030A}" type="datetimeFigureOut">
              <a:rPr lang="en-IE" smtClean="0"/>
              <a:t>19/11/2017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856D955-C25E-40B4-B240-7FDD40CE8BA0}" type="slidenum">
              <a:rPr lang="en-IE" smtClean="0"/>
              <a:t>‹#›</a:t>
            </a:fld>
            <a:endParaRPr lang="en-IE"/>
          </a:p>
        </p:txBody>
      </p:sp>
    </p:spTree>
    <p:extLst>
      <p:ext uri="{BB962C8B-B14F-4D97-AF65-F5344CB8AC3E}">
        <p14:creationId xmlns:p14="http://schemas.microsoft.com/office/powerpoint/2010/main" val="10539678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B26D3E-D658-4802-88CA-3DCD528A030A}" type="datetimeFigureOut">
              <a:rPr lang="en-IE" smtClean="0"/>
              <a:t>19/11/2017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856D955-C25E-40B4-B240-7FDD40CE8BA0}" type="slidenum">
              <a:rPr lang="en-IE" smtClean="0"/>
              <a:t>‹#›</a:t>
            </a:fld>
            <a:endParaRPr lang="en-IE"/>
          </a:p>
        </p:txBody>
      </p:sp>
    </p:spTree>
    <p:extLst>
      <p:ext uri="{BB962C8B-B14F-4D97-AF65-F5344CB8AC3E}">
        <p14:creationId xmlns:p14="http://schemas.microsoft.com/office/powerpoint/2010/main" val="3076489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26D3E-D658-4802-88CA-3DCD528A030A}" type="datetimeFigureOut">
              <a:rPr lang="en-IE" smtClean="0"/>
              <a:t>19/11/2017</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6D955-C25E-40B4-B240-7FDD40CE8BA0}" type="slidenum">
              <a:rPr lang="en-IE" smtClean="0"/>
              <a:t>‹#›</a:t>
            </a:fld>
            <a:endParaRPr lang="en-IE"/>
          </a:p>
        </p:txBody>
      </p:sp>
    </p:spTree>
    <p:extLst>
      <p:ext uri="{BB962C8B-B14F-4D97-AF65-F5344CB8AC3E}">
        <p14:creationId xmlns:p14="http://schemas.microsoft.com/office/powerpoint/2010/main" val="3833272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jp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3.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comments" Target="../comments/comment1.xml"/><Relationship Id="rId4" Type="http://schemas.openxmlformats.org/officeDocument/2006/relationships/diagramData" Target="../diagrams/data2.xml"/><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customXml" Target="../../customXml/item8.xml"/><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customXml" Target="../../customXml/item2.xml"/><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customXml" Target="../../customXml/item3.xml"/><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customXml" Target="../../customXml/item5.xml"/><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customXml" Target="../../customXml/item6.xml"/><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customXml" Target="../../customXml/item7.xml"/><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2" name="Freeform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2245809"/>
            <a:ext cx="9144000" cy="1564716"/>
          </a:xfrm>
        </p:spPr>
        <p:txBody>
          <a:bodyPr>
            <a:normAutofit/>
          </a:bodyPr>
          <a:lstStyle/>
          <a:p>
            <a:pPr algn="l"/>
            <a:r>
              <a:rPr lang="en-IE" sz="4800"/>
              <a:t>Junior Cycle Curriculum Reform</a:t>
            </a:r>
          </a:p>
        </p:txBody>
      </p:sp>
      <p:sp>
        <p:nvSpPr>
          <p:cNvPr id="3" name="Subtitle 2"/>
          <p:cNvSpPr>
            <a:spLocks noGrp="1"/>
          </p:cNvSpPr>
          <p:nvPr>
            <p:ph type="subTitle" idx="1"/>
          </p:nvPr>
        </p:nvSpPr>
        <p:spPr>
          <a:xfrm>
            <a:off x="1524000" y="3947050"/>
            <a:ext cx="9144000" cy="572583"/>
          </a:xfrm>
        </p:spPr>
        <p:txBody>
          <a:bodyPr>
            <a:normAutofit/>
          </a:bodyPr>
          <a:lstStyle/>
          <a:p>
            <a:pPr algn="l"/>
            <a:r>
              <a:rPr lang="en-IE" sz="2000" dirty="0"/>
              <a:t>Parent’s Information Night</a:t>
            </a:r>
          </a:p>
        </p:txBody>
      </p:sp>
    </p:spTree>
    <p:extLst>
      <p:ext uri="{BB962C8B-B14F-4D97-AF65-F5344CB8AC3E}">
        <p14:creationId xmlns:p14="http://schemas.microsoft.com/office/powerpoint/2010/main" val="25667796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2926" y="425871"/>
            <a:ext cx="5913671" cy="523220"/>
          </a:xfrm>
          <a:prstGeom prst="rect">
            <a:avLst/>
          </a:prstGeom>
          <a:noFill/>
        </p:spPr>
        <p:txBody>
          <a:bodyPr wrap="square" rtlCol="0">
            <a:spAutoFit/>
          </a:bodyPr>
          <a:lstStyle/>
          <a:p>
            <a:r>
              <a:rPr lang="en-IE" sz="2800" dirty="0">
                <a:latin typeface="Arial" panose="020B0604020202020204" pitchFamily="34" charset="0"/>
                <a:cs typeface="Arial" panose="020B0604020202020204" pitchFamily="34" charset="0"/>
              </a:rPr>
              <a:t>Structure of the Junior Cycle</a:t>
            </a:r>
          </a:p>
        </p:txBody>
      </p:sp>
      <p:pic>
        <p:nvPicPr>
          <p:cNvPr id="27" name="Picture 2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9842" y="6475209"/>
            <a:ext cx="646275" cy="32722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1160" y="6479973"/>
            <a:ext cx="566738" cy="297240"/>
          </a:xfrm>
          <a:prstGeom prst="rect">
            <a:avLst/>
          </a:prstGeom>
        </p:spPr>
      </p:pic>
      <p:sp>
        <p:nvSpPr>
          <p:cNvPr id="26" name="Rounded Rectangle 25"/>
          <p:cNvSpPr/>
          <p:nvPr/>
        </p:nvSpPr>
        <p:spPr>
          <a:xfrm>
            <a:off x="2739073" y="3466044"/>
            <a:ext cx="6521042" cy="1163868"/>
          </a:xfrm>
          <a:prstGeom prst="roundRect">
            <a:avLst/>
          </a:prstGeom>
          <a:solidFill>
            <a:srgbClr val="C0C0C0">
              <a:alpha val="3882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IE" sz="4050" dirty="0"/>
          </a:p>
        </p:txBody>
      </p:sp>
      <p:sp>
        <p:nvSpPr>
          <p:cNvPr id="29" name="Rounded Rectangle 28"/>
          <p:cNvSpPr/>
          <p:nvPr/>
        </p:nvSpPr>
        <p:spPr>
          <a:xfrm>
            <a:off x="1842926" y="2206139"/>
            <a:ext cx="8156571" cy="1268431"/>
          </a:xfrm>
          <a:prstGeom prst="roundRect">
            <a:avLst/>
          </a:prstGeom>
          <a:solidFill>
            <a:srgbClr val="C0C0C0">
              <a:alpha val="3882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IE" sz="4050" dirty="0"/>
          </a:p>
        </p:txBody>
      </p:sp>
      <p:sp>
        <p:nvSpPr>
          <p:cNvPr id="30" name="Rounded Rectangle 29"/>
          <p:cNvSpPr/>
          <p:nvPr/>
        </p:nvSpPr>
        <p:spPr>
          <a:xfrm>
            <a:off x="2422676" y="6097830"/>
            <a:ext cx="6994537" cy="382143"/>
          </a:xfrm>
          <a:prstGeom prst="roundRect">
            <a:avLst/>
          </a:prstGeom>
          <a:solidFill>
            <a:srgbClr val="92D05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b="1" dirty="0">
                <a:solidFill>
                  <a:schemeClr val="tx1"/>
                </a:solidFill>
                <a:latin typeface="Arial" panose="020B0604020202020204" pitchFamily="34" charset="0"/>
                <a:cs typeface="Arial" panose="020B0604020202020204" pitchFamily="34" charset="0"/>
              </a:rPr>
              <a:t>8 Principles</a:t>
            </a:r>
          </a:p>
        </p:txBody>
      </p:sp>
      <p:sp>
        <p:nvSpPr>
          <p:cNvPr id="31" name="Rounded Rectangle 30"/>
          <p:cNvSpPr/>
          <p:nvPr/>
        </p:nvSpPr>
        <p:spPr>
          <a:xfrm>
            <a:off x="2401011" y="5191367"/>
            <a:ext cx="6994537" cy="4360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b="1" dirty="0">
                <a:solidFill>
                  <a:schemeClr val="tx1"/>
                </a:solidFill>
                <a:latin typeface="Arial" panose="020B0604020202020204" pitchFamily="34" charset="0"/>
                <a:cs typeface="Arial" panose="020B0604020202020204" pitchFamily="34" charset="0"/>
              </a:rPr>
              <a:t>24 Statements of Learning</a:t>
            </a:r>
          </a:p>
        </p:txBody>
      </p:sp>
      <p:sp>
        <p:nvSpPr>
          <p:cNvPr id="33" name="Rounded Rectangle 32"/>
          <p:cNvSpPr/>
          <p:nvPr/>
        </p:nvSpPr>
        <p:spPr>
          <a:xfrm>
            <a:off x="3705018" y="2382034"/>
            <a:ext cx="1370515" cy="929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b="1" dirty="0">
                <a:solidFill>
                  <a:schemeClr val="bg1"/>
                </a:solidFill>
                <a:latin typeface="Arial" panose="020B0604020202020204" pitchFamily="34" charset="0"/>
                <a:cs typeface="Arial" panose="020B0604020202020204" pitchFamily="34" charset="0"/>
              </a:rPr>
              <a:t>Subjects</a:t>
            </a:r>
          </a:p>
        </p:txBody>
      </p:sp>
      <p:sp>
        <p:nvSpPr>
          <p:cNvPr id="36" name="Rounded Rectangle 35"/>
          <p:cNvSpPr/>
          <p:nvPr/>
        </p:nvSpPr>
        <p:spPr>
          <a:xfrm>
            <a:off x="6806908" y="2382034"/>
            <a:ext cx="1313884" cy="929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b="1" dirty="0">
                <a:solidFill>
                  <a:schemeClr val="bg1"/>
                </a:solidFill>
                <a:latin typeface="Arial" panose="020B0604020202020204" pitchFamily="34" charset="0"/>
                <a:cs typeface="Arial" panose="020B0604020202020204" pitchFamily="34" charset="0"/>
              </a:rPr>
              <a:t>Short</a:t>
            </a:r>
            <a:r>
              <a:rPr lang="en-IE" sz="1600" b="1" dirty="0">
                <a:solidFill>
                  <a:schemeClr val="tx1"/>
                </a:solidFill>
                <a:latin typeface="Arial" panose="020B0604020202020204" pitchFamily="34" charset="0"/>
                <a:cs typeface="Arial" panose="020B0604020202020204" pitchFamily="34" charset="0"/>
              </a:rPr>
              <a:t> </a:t>
            </a:r>
            <a:r>
              <a:rPr lang="en-IE" sz="1600" b="1" dirty="0">
                <a:solidFill>
                  <a:schemeClr val="bg1"/>
                </a:solidFill>
                <a:latin typeface="Arial" panose="020B0604020202020204" pitchFamily="34" charset="0"/>
                <a:cs typeface="Arial" panose="020B0604020202020204" pitchFamily="34" charset="0"/>
              </a:rPr>
              <a:t>Courses</a:t>
            </a:r>
          </a:p>
        </p:txBody>
      </p:sp>
      <p:sp>
        <p:nvSpPr>
          <p:cNvPr id="39" name="Rounded Rectangle 38"/>
          <p:cNvSpPr/>
          <p:nvPr/>
        </p:nvSpPr>
        <p:spPr>
          <a:xfrm>
            <a:off x="8330112" y="2382032"/>
            <a:ext cx="1422618" cy="929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600" b="1" dirty="0">
                <a:solidFill>
                  <a:schemeClr val="bg1"/>
                </a:solidFill>
                <a:latin typeface="Arial" panose="020B0604020202020204" pitchFamily="34" charset="0"/>
                <a:cs typeface="Arial" panose="020B0604020202020204" pitchFamily="34" charset="0"/>
              </a:rPr>
              <a:t>Other Learning</a:t>
            </a:r>
          </a:p>
          <a:p>
            <a:pPr algn="ctr"/>
            <a:r>
              <a:rPr lang="en-IE" sz="1600" b="1" dirty="0">
                <a:solidFill>
                  <a:schemeClr val="bg1"/>
                </a:solidFill>
                <a:latin typeface="Arial" panose="020B0604020202020204" pitchFamily="34" charset="0"/>
                <a:cs typeface="Arial" panose="020B0604020202020204" pitchFamily="34" charset="0"/>
              </a:rPr>
              <a:t>Experiences</a:t>
            </a:r>
          </a:p>
        </p:txBody>
      </p:sp>
      <p:sp>
        <p:nvSpPr>
          <p:cNvPr id="40" name="Left Arrow 39"/>
          <p:cNvSpPr/>
          <p:nvPr/>
        </p:nvSpPr>
        <p:spPr>
          <a:xfrm rot="5400000">
            <a:off x="5789248" y="5729704"/>
            <a:ext cx="302799" cy="185495"/>
          </a:xfrm>
          <a:prstGeom prst="lef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570"/>
          </a:p>
        </p:txBody>
      </p:sp>
      <p:sp>
        <p:nvSpPr>
          <p:cNvPr id="41" name="Rounded Rectangle 40"/>
          <p:cNvSpPr/>
          <p:nvPr/>
        </p:nvSpPr>
        <p:spPr>
          <a:xfrm>
            <a:off x="2091891" y="2382180"/>
            <a:ext cx="1403806" cy="929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500" b="1" dirty="0">
                <a:ln w="0"/>
                <a:solidFill>
                  <a:schemeClr val="bg1"/>
                </a:solidFill>
                <a:latin typeface="Arial" panose="020B0604020202020204" pitchFamily="34" charset="0"/>
                <a:cs typeface="Arial" panose="020B0604020202020204" pitchFamily="34" charset="0"/>
              </a:rPr>
              <a:t>Level 2 Learning Programmes</a:t>
            </a:r>
          </a:p>
        </p:txBody>
      </p:sp>
      <p:sp>
        <p:nvSpPr>
          <p:cNvPr id="42" name="Rounded Rectangle 41"/>
          <p:cNvSpPr/>
          <p:nvPr/>
        </p:nvSpPr>
        <p:spPr>
          <a:xfrm>
            <a:off x="4745849" y="4012052"/>
            <a:ext cx="2348191" cy="474447"/>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sz="1600" b="1" dirty="0">
                <a:latin typeface="Arial" panose="020B0604020202020204" pitchFamily="34" charset="0"/>
                <a:cs typeface="Arial" panose="020B0604020202020204" pitchFamily="34" charset="0"/>
              </a:rPr>
              <a:t>8 Key Skills</a:t>
            </a:r>
          </a:p>
        </p:txBody>
      </p:sp>
      <p:sp>
        <p:nvSpPr>
          <p:cNvPr id="43" name="Left Arrow 42"/>
          <p:cNvSpPr/>
          <p:nvPr/>
        </p:nvSpPr>
        <p:spPr>
          <a:xfrm rot="5400000">
            <a:off x="5746177" y="4770981"/>
            <a:ext cx="379029" cy="223894"/>
          </a:xfrm>
          <a:prstGeom prst="lef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570"/>
          </a:p>
        </p:txBody>
      </p:sp>
      <p:sp>
        <p:nvSpPr>
          <p:cNvPr id="44" name="Left Arrow 43"/>
          <p:cNvSpPr/>
          <p:nvPr/>
        </p:nvSpPr>
        <p:spPr>
          <a:xfrm rot="3376764">
            <a:off x="4554789" y="3552135"/>
            <a:ext cx="379029" cy="223894"/>
          </a:xfrm>
          <a:prstGeom prst="lef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570"/>
          </a:p>
        </p:txBody>
      </p:sp>
      <p:sp>
        <p:nvSpPr>
          <p:cNvPr id="45" name="Left Arrow 44"/>
          <p:cNvSpPr/>
          <p:nvPr/>
        </p:nvSpPr>
        <p:spPr>
          <a:xfrm rot="7376305">
            <a:off x="7078988" y="3588733"/>
            <a:ext cx="379029" cy="223894"/>
          </a:xfrm>
          <a:prstGeom prst="lef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570"/>
          </a:p>
        </p:txBody>
      </p:sp>
      <p:sp>
        <p:nvSpPr>
          <p:cNvPr id="46" name="Left Arrow 45"/>
          <p:cNvSpPr/>
          <p:nvPr/>
        </p:nvSpPr>
        <p:spPr>
          <a:xfrm rot="1898037">
            <a:off x="3412054" y="3779018"/>
            <a:ext cx="1080688" cy="310793"/>
          </a:xfrm>
          <a:prstGeom prst="lef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570"/>
          </a:p>
        </p:txBody>
      </p:sp>
      <p:sp>
        <p:nvSpPr>
          <p:cNvPr id="47" name="Rounded Rectangle 46"/>
          <p:cNvSpPr/>
          <p:nvPr/>
        </p:nvSpPr>
        <p:spPr>
          <a:xfrm>
            <a:off x="3826067" y="1294065"/>
            <a:ext cx="4175423" cy="48515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b="1" dirty="0">
                <a:solidFill>
                  <a:schemeClr val="tx1"/>
                </a:solidFill>
                <a:latin typeface="Arial" panose="020B0604020202020204" pitchFamily="34" charset="0"/>
                <a:cs typeface="Arial" panose="020B0604020202020204" pitchFamily="34" charset="0"/>
              </a:rPr>
              <a:t>Assessment and Reporting</a:t>
            </a:r>
          </a:p>
        </p:txBody>
      </p:sp>
      <p:sp>
        <p:nvSpPr>
          <p:cNvPr id="48" name="Bent Arrow 47"/>
          <p:cNvSpPr/>
          <p:nvPr/>
        </p:nvSpPr>
        <p:spPr>
          <a:xfrm>
            <a:off x="2739071" y="1323193"/>
            <a:ext cx="1052448" cy="912070"/>
          </a:xfrm>
          <a:prstGeom prst="bentArrow">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760">
              <a:solidFill>
                <a:schemeClr val="tx1"/>
              </a:solidFill>
            </a:endParaRPr>
          </a:p>
        </p:txBody>
      </p:sp>
      <p:sp>
        <p:nvSpPr>
          <p:cNvPr id="49" name="Bent Arrow 48"/>
          <p:cNvSpPr/>
          <p:nvPr/>
        </p:nvSpPr>
        <p:spPr>
          <a:xfrm flipH="1">
            <a:off x="8049563" y="1314266"/>
            <a:ext cx="1101954" cy="912070"/>
          </a:xfrm>
          <a:prstGeom prst="bentArrow">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760">
              <a:solidFill>
                <a:schemeClr val="tx1"/>
              </a:solidFill>
            </a:endParaRPr>
          </a:p>
        </p:txBody>
      </p:sp>
      <p:sp>
        <p:nvSpPr>
          <p:cNvPr id="50" name="TextBox 49"/>
          <p:cNvSpPr txBox="1"/>
          <p:nvPr/>
        </p:nvSpPr>
        <p:spPr>
          <a:xfrm>
            <a:off x="9652789" y="3518702"/>
            <a:ext cx="404310" cy="2961271"/>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lang="en-IE" sz="1600" b="1" dirty="0">
                <a:latin typeface="Arial" panose="020B0604020202020204" pitchFamily="34" charset="0"/>
                <a:cs typeface="Arial" panose="020B0604020202020204" pitchFamily="34" charset="0"/>
              </a:rPr>
              <a:t>C</a:t>
            </a:r>
          </a:p>
          <a:p>
            <a:pPr algn="ctr"/>
            <a:r>
              <a:rPr lang="en-IE" sz="1600" b="1" dirty="0">
                <a:latin typeface="Arial" panose="020B0604020202020204" pitchFamily="34" charset="0"/>
                <a:cs typeface="Arial" panose="020B0604020202020204" pitchFamily="34" charset="0"/>
              </a:rPr>
              <a:t>U</a:t>
            </a:r>
          </a:p>
          <a:p>
            <a:pPr algn="ctr"/>
            <a:r>
              <a:rPr lang="en-IE" sz="1600" b="1" dirty="0">
                <a:latin typeface="Arial" panose="020B0604020202020204" pitchFamily="34" charset="0"/>
                <a:cs typeface="Arial" panose="020B0604020202020204" pitchFamily="34" charset="0"/>
              </a:rPr>
              <a:t>R</a:t>
            </a:r>
          </a:p>
          <a:p>
            <a:pPr algn="ctr"/>
            <a:r>
              <a:rPr lang="en-IE" sz="1600" b="1" dirty="0">
                <a:latin typeface="Arial" panose="020B0604020202020204" pitchFamily="34" charset="0"/>
                <a:cs typeface="Arial" panose="020B0604020202020204" pitchFamily="34" charset="0"/>
              </a:rPr>
              <a:t>R</a:t>
            </a:r>
          </a:p>
          <a:p>
            <a:pPr algn="ctr"/>
            <a:r>
              <a:rPr lang="en-IE" sz="1600" b="1" dirty="0">
                <a:latin typeface="Arial" panose="020B0604020202020204" pitchFamily="34" charset="0"/>
                <a:cs typeface="Arial" panose="020B0604020202020204" pitchFamily="34" charset="0"/>
              </a:rPr>
              <a:t>I</a:t>
            </a:r>
          </a:p>
          <a:p>
            <a:pPr algn="ctr"/>
            <a:r>
              <a:rPr lang="en-IE" sz="1600" b="1" dirty="0">
                <a:latin typeface="Arial" panose="020B0604020202020204" pitchFamily="34" charset="0"/>
                <a:cs typeface="Arial" panose="020B0604020202020204" pitchFamily="34" charset="0"/>
              </a:rPr>
              <a:t>C</a:t>
            </a:r>
          </a:p>
          <a:p>
            <a:pPr algn="ctr"/>
            <a:r>
              <a:rPr lang="en-IE" sz="1600" b="1" dirty="0">
                <a:latin typeface="Arial" panose="020B0604020202020204" pitchFamily="34" charset="0"/>
                <a:cs typeface="Arial" panose="020B0604020202020204" pitchFamily="34" charset="0"/>
              </a:rPr>
              <a:t>U</a:t>
            </a:r>
          </a:p>
          <a:p>
            <a:pPr algn="ctr"/>
            <a:r>
              <a:rPr lang="en-IE" sz="1600" b="1" dirty="0">
                <a:latin typeface="Arial" panose="020B0604020202020204" pitchFamily="34" charset="0"/>
                <a:cs typeface="Arial" panose="020B0604020202020204" pitchFamily="34" charset="0"/>
              </a:rPr>
              <a:t>L</a:t>
            </a:r>
          </a:p>
          <a:p>
            <a:pPr algn="ctr"/>
            <a:r>
              <a:rPr lang="en-IE" sz="1600" b="1" dirty="0">
                <a:latin typeface="Arial" panose="020B0604020202020204" pitchFamily="34" charset="0"/>
                <a:cs typeface="Arial" panose="020B0604020202020204" pitchFamily="34" charset="0"/>
              </a:rPr>
              <a:t>U</a:t>
            </a:r>
          </a:p>
          <a:p>
            <a:pPr algn="ctr"/>
            <a:r>
              <a:rPr lang="en-IE" sz="1600" b="1" dirty="0">
                <a:latin typeface="Arial" panose="020B0604020202020204" pitchFamily="34" charset="0"/>
                <a:cs typeface="Arial" panose="020B0604020202020204" pitchFamily="34" charset="0"/>
              </a:rPr>
              <a:t>M</a:t>
            </a:r>
          </a:p>
        </p:txBody>
      </p:sp>
      <p:sp>
        <p:nvSpPr>
          <p:cNvPr id="51" name="Rounded Rectangle 50"/>
          <p:cNvSpPr/>
          <p:nvPr/>
        </p:nvSpPr>
        <p:spPr>
          <a:xfrm>
            <a:off x="5283704" y="2382034"/>
            <a:ext cx="1313884" cy="929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b="1" dirty="0">
                <a:solidFill>
                  <a:schemeClr val="bg1"/>
                </a:solidFill>
                <a:latin typeface="Arial" panose="020B0604020202020204" pitchFamily="34" charset="0"/>
                <a:cs typeface="Arial" panose="020B0604020202020204" pitchFamily="34" charset="0"/>
              </a:rPr>
              <a:t>Wellbeing</a:t>
            </a:r>
          </a:p>
        </p:txBody>
      </p:sp>
      <p:sp>
        <p:nvSpPr>
          <p:cNvPr id="52" name="Left Arrow 51"/>
          <p:cNvSpPr/>
          <p:nvPr/>
        </p:nvSpPr>
        <p:spPr>
          <a:xfrm rot="5400000">
            <a:off x="5742348" y="3586611"/>
            <a:ext cx="379029" cy="223894"/>
          </a:xfrm>
          <a:prstGeom prst="lef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570"/>
          </a:p>
        </p:txBody>
      </p:sp>
      <p:sp>
        <p:nvSpPr>
          <p:cNvPr id="53" name="Left Arrow 52"/>
          <p:cNvSpPr/>
          <p:nvPr/>
        </p:nvSpPr>
        <p:spPr>
          <a:xfrm rot="9094175">
            <a:off x="7465835" y="3803483"/>
            <a:ext cx="1080688" cy="310793"/>
          </a:xfrm>
          <a:prstGeom prst="lef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570"/>
          </a:p>
        </p:txBody>
      </p:sp>
      <p:sp>
        <p:nvSpPr>
          <p:cNvPr id="2" name="TextBox 1">
            <a:extLst>
              <a:ext uri="{FF2B5EF4-FFF2-40B4-BE49-F238E27FC236}">
                <a16:creationId xmlns:a16="http://schemas.microsoft.com/office/drawing/2014/main" id="{8D557A02-6751-471D-BB6E-C9C828D57AA3}"/>
              </a:ext>
            </a:extLst>
          </p:cNvPr>
          <p:cNvSpPr txBox="1"/>
          <p:nvPr/>
        </p:nvSpPr>
        <p:spPr>
          <a:xfrm>
            <a:off x="4113499" y="225816"/>
            <a:ext cx="2958005" cy="461665"/>
          </a:xfrm>
          <a:prstGeom prst="rect">
            <a:avLst/>
          </a:prstGeom>
          <a:noFill/>
        </p:spPr>
        <p:txBody>
          <a:bodyPr wrap="square" rtlCol="0">
            <a:spAutoFit/>
          </a:bodyPr>
          <a:lstStyle/>
          <a:p>
            <a:r>
              <a:rPr lang="en-IE" sz="2400" b="1" dirty="0">
                <a:solidFill>
                  <a:schemeClr val="bg1"/>
                </a:solidFill>
              </a:rPr>
              <a:t>The New Junior Cycle </a:t>
            </a:r>
          </a:p>
        </p:txBody>
      </p:sp>
    </p:spTree>
    <p:custDataLst>
      <p:tags r:id="rId1"/>
    </p:custDataLst>
    <p:extLst>
      <p:ext uri="{BB962C8B-B14F-4D97-AF65-F5344CB8AC3E}">
        <p14:creationId xmlns:p14="http://schemas.microsoft.com/office/powerpoint/2010/main" val="3680740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1" grpId="0" animBg="1"/>
      <p:bldP spid="33" grpId="0" animBg="1"/>
      <p:bldP spid="36"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p:nvPr/>
        </p:nvSpPr>
        <p:spPr>
          <a:xfrm>
            <a:off x="4295821" y="2636895"/>
            <a:ext cx="1679358" cy="1651580"/>
          </a:xfrm>
          <a:custGeom>
            <a:avLst/>
            <a:gdLst>
              <a:gd name="connsiteX0" fmla="*/ 0 w 1679358"/>
              <a:gd name="connsiteY0" fmla="*/ 825790 h 1651580"/>
              <a:gd name="connsiteX1" fmla="*/ 839679 w 1679358"/>
              <a:gd name="connsiteY1" fmla="*/ 0 h 1651580"/>
              <a:gd name="connsiteX2" fmla="*/ 1679358 w 1679358"/>
              <a:gd name="connsiteY2" fmla="*/ 825790 h 1651580"/>
              <a:gd name="connsiteX3" fmla="*/ 839679 w 1679358"/>
              <a:gd name="connsiteY3" fmla="*/ 1651580 h 1651580"/>
              <a:gd name="connsiteX4" fmla="*/ 0 w 1679358"/>
              <a:gd name="connsiteY4" fmla="*/ 825790 h 1651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358" h="1651580">
                <a:moveTo>
                  <a:pt x="0" y="825790"/>
                </a:moveTo>
                <a:cubicBezTo>
                  <a:pt x="0" y="369719"/>
                  <a:pt x="375937" y="0"/>
                  <a:pt x="839679" y="0"/>
                </a:cubicBezTo>
                <a:cubicBezTo>
                  <a:pt x="1303421" y="0"/>
                  <a:pt x="1679358" y="369719"/>
                  <a:pt x="1679358" y="825790"/>
                </a:cubicBezTo>
                <a:cubicBezTo>
                  <a:pt x="1679358" y="1281861"/>
                  <a:pt x="1303421" y="1651580"/>
                  <a:pt x="839679" y="1651580"/>
                </a:cubicBezTo>
                <a:cubicBezTo>
                  <a:pt x="375937" y="1651580"/>
                  <a:pt x="0" y="1281861"/>
                  <a:pt x="0" y="825790"/>
                </a:cubicBezTo>
                <a:close/>
              </a:path>
            </a:pathLst>
          </a:cu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8796" tIns="264728" rIns="268796" bIns="264728" numCol="1" spcCol="1270" anchor="ctr" anchorCtr="0">
            <a:noAutofit/>
          </a:bodyPr>
          <a:lstStyle/>
          <a:p>
            <a:pPr algn="ctr" defTabSz="800100">
              <a:lnSpc>
                <a:spcPct val="90000"/>
              </a:lnSpc>
              <a:spcBef>
                <a:spcPct val="0"/>
              </a:spcBef>
              <a:spcAft>
                <a:spcPct val="35000"/>
              </a:spcAft>
            </a:pPr>
            <a:r>
              <a:rPr lang="en-IE" dirty="0">
                <a:solidFill>
                  <a:schemeClr val="tx1"/>
                </a:solidFill>
              </a:rPr>
              <a:t>The Principles of Junior Cycle Education</a:t>
            </a:r>
          </a:p>
        </p:txBody>
      </p:sp>
      <p:sp>
        <p:nvSpPr>
          <p:cNvPr id="8" name="Freeform 7"/>
          <p:cNvSpPr/>
          <p:nvPr/>
        </p:nvSpPr>
        <p:spPr>
          <a:xfrm rot="5399973">
            <a:off x="4917337" y="1961862"/>
            <a:ext cx="436309" cy="551539"/>
          </a:xfrm>
          <a:custGeom>
            <a:avLst/>
            <a:gdLst>
              <a:gd name="connsiteX0" fmla="*/ 0 w 436309"/>
              <a:gd name="connsiteY0" fmla="*/ 110308 h 551539"/>
              <a:gd name="connsiteX1" fmla="*/ 218155 w 436309"/>
              <a:gd name="connsiteY1" fmla="*/ 110308 h 551539"/>
              <a:gd name="connsiteX2" fmla="*/ 218155 w 436309"/>
              <a:gd name="connsiteY2" fmla="*/ 0 h 551539"/>
              <a:gd name="connsiteX3" fmla="*/ 436309 w 436309"/>
              <a:gd name="connsiteY3" fmla="*/ 275770 h 551539"/>
              <a:gd name="connsiteX4" fmla="*/ 218155 w 436309"/>
              <a:gd name="connsiteY4" fmla="*/ 551539 h 551539"/>
              <a:gd name="connsiteX5" fmla="*/ 218155 w 436309"/>
              <a:gd name="connsiteY5" fmla="*/ 441231 h 551539"/>
              <a:gd name="connsiteX6" fmla="*/ 0 w 436309"/>
              <a:gd name="connsiteY6" fmla="*/ 441231 h 551539"/>
              <a:gd name="connsiteX7" fmla="*/ 0 w 436309"/>
              <a:gd name="connsiteY7" fmla="*/ 110308 h 55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309" h="551539">
                <a:moveTo>
                  <a:pt x="436309" y="441231"/>
                </a:moveTo>
                <a:lnTo>
                  <a:pt x="218154" y="441231"/>
                </a:lnTo>
                <a:lnTo>
                  <a:pt x="218154" y="551539"/>
                </a:lnTo>
                <a:lnTo>
                  <a:pt x="0" y="275769"/>
                </a:lnTo>
                <a:lnTo>
                  <a:pt x="218154" y="0"/>
                </a:lnTo>
                <a:lnTo>
                  <a:pt x="218154" y="110308"/>
                </a:lnTo>
                <a:lnTo>
                  <a:pt x="436309" y="110308"/>
                </a:lnTo>
                <a:lnTo>
                  <a:pt x="436309" y="441231"/>
                </a:lnTo>
                <a:close/>
              </a:path>
            </a:pathLst>
          </a:custGeom>
          <a:solidFill>
            <a:srgbClr val="FF99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30892" tIns="110307" rIns="0" bIns="110308" numCol="1" spcCol="1270" anchor="ctr" anchorCtr="0">
            <a:noAutofit/>
          </a:bodyPr>
          <a:lstStyle/>
          <a:p>
            <a:pPr algn="ctr" defTabSz="666750">
              <a:lnSpc>
                <a:spcPct val="90000"/>
              </a:lnSpc>
              <a:spcBef>
                <a:spcPct val="0"/>
              </a:spcBef>
              <a:spcAft>
                <a:spcPct val="35000"/>
              </a:spcAft>
            </a:pPr>
            <a:endParaRPr lang="en-IE" sz="1500" dirty="0"/>
          </a:p>
        </p:txBody>
      </p:sp>
      <p:sp>
        <p:nvSpPr>
          <p:cNvPr id="9" name="Freeform 8"/>
          <p:cNvSpPr/>
          <p:nvPr/>
        </p:nvSpPr>
        <p:spPr>
          <a:xfrm>
            <a:off x="4287093" y="143290"/>
            <a:ext cx="1696776" cy="1670380"/>
          </a:xfrm>
          <a:custGeom>
            <a:avLst/>
            <a:gdLst>
              <a:gd name="connsiteX0" fmla="*/ 0 w 1696776"/>
              <a:gd name="connsiteY0" fmla="*/ 835190 h 1670380"/>
              <a:gd name="connsiteX1" fmla="*/ 848388 w 1696776"/>
              <a:gd name="connsiteY1" fmla="*/ 0 h 1670380"/>
              <a:gd name="connsiteX2" fmla="*/ 1696776 w 1696776"/>
              <a:gd name="connsiteY2" fmla="*/ 835190 h 1670380"/>
              <a:gd name="connsiteX3" fmla="*/ 848388 w 1696776"/>
              <a:gd name="connsiteY3" fmla="*/ 1670380 h 1670380"/>
              <a:gd name="connsiteX4" fmla="*/ 0 w 1696776"/>
              <a:gd name="connsiteY4" fmla="*/ 835190 h 16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76" h="1670380">
                <a:moveTo>
                  <a:pt x="0" y="835190"/>
                </a:moveTo>
                <a:cubicBezTo>
                  <a:pt x="0" y="373927"/>
                  <a:pt x="379836" y="0"/>
                  <a:pt x="848388" y="0"/>
                </a:cubicBezTo>
                <a:cubicBezTo>
                  <a:pt x="1316940" y="0"/>
                  <a:pt x="1696776" y="373927"/>
                  <a:pt x="1696776" y="835190"/>
                </a:cubicBezTo>
                <a:cubicBezTo>
                  <a:pt x="1696776" y="1296453"/>
                  <a:pt x="1316940" y="1670380"/>
                  <a:pt x="848388" y="1670380"/>
                </a:cubicBezTo>
                <a:cubicBezTo>
                  <a:pt x="379836" y="1670380"/>
                  <a:pt x="0" y="1296453"/>
                  <a:pt x="0" y="835190"/>
                </a:cubicBezTo>
                <a:close/>
              </a:path>
            </a:pathLst>
          </a:custGeom>
          <a:solidFill>
            <a:srgbClr val="FF99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8487" tIns="244621" rIns="248487" bIns="244621" numCol="1" spcCol="1270" anchor="ctr" anchorCtr="0">
            <a:noAutofit/>
          </a:bodyPr>
          <a:lstStyle/>
          <a:p>
            <a:pPr algn="ctr" defTabSz="755650">
              <a:lnSpc>
                <a:spcPct val="90000"/>
              </a:lnSpc>
              <a:spcBef>
                <a:spcPct val="0"/>
              </a:spcBef>
              <a:spcAft>
                <a:spcPct val="35000"/>
              </a:spcAft>
            </a:pPr>
            <a:r>
              <a:rPr lang="en-IE" sz="1700" dirty="0">
                <a:solidFill>
                  <a:schemeClr val="tx1"/>
                </a:solidFill>
              </a:rPr>
              <a:t>Learning to Learn</a:t>
            </a:r>
          </a:p>
        </p:txBody>
      </p:sp>
      <p:sp>
        <p:nvSpPr>
          <p:cNvPr id="10" name="Freeform 9"/>
          <p:cNvSpPr/>
          <p:nvPr/>
        </p:nvSpPr>
        <p:spPr>
          <a:xfrm rot="18899990">
            <a:off x="5787394" y="2320411"/>
            <a:ext cx="429215" cy="551539"/>
          </a:xfrm>
          <a:custGeom>
            <a:avLst/>
            <a:gdLst>
              <a:gd name="connsiteX0" fmla="*/ 0 w 429215"/>
              <a:gd name="connsiteY0" fmla="*/ 110308 h 551539"/>
              <a:gd name="connsiteX1" fmla="*/ 214608 w 429215"/>
              <a:gd name="connsiteY1" fmla="*/ 110308 h 551539"/>
              <a:gd name="connsiteX2" fmla="*/ 214608 w 429215"/>
              <a:gd name="connsiteY2" fmla="*/ 0 h 551539"/>
              <a:gd name="connsiteX3" fmla="*/ 429215 w 429215"/>
              <a:gd name="connsiteY3" fmla="*/ 275770 h 551539"/>
              <a:gd name="connsiteX4" fmla="*/ 214608 w 429215"/>
              <a:gd name="connsiteY4" fmla="*/ 551539 h 551539"/>
              <a:gd name="connsiteX5" fmla="*/ 214608 w 429215"/>
              <a:gd name="connsiteY5" fmla="*/ 441231 h 551539"/>
              <a:gd name="connsiteX6" fmla="*/ 0 w 429215"/>
              <a:gd name="connsiteY6" fmla="*/ 441231 h 551539"/>
              <a:gd name="connsiteX7" fmla="*/ 0 w 429215"/>
              <a:gd name="connsiteY7" fmla="*/ 110308 h 55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215" h="551539">
                <a:moveTo>
                  <a:pt x="0" y="110308"/>
                </a:moveTo>
                <a:lnTo>
                  <a:pt x="214608" y="110308"/>
                </a:lnTo>
                <a:lnTo>
                  <a:pt x="214608" y="0"/>
                </a:lnTo>
                <a:lnTo>
                  <a:pt x="429215" y="275770"/>
                </a:lnTo>
                <a:lnTo>
                  <a:pt x="214608" y="551539"/>
                </a:lnTo>
                <a:lnTo>
                  <a:pt x="214608" y="441231"/>
                </a:lnTo>
                <a:lnTo>
                  <a:pt x="0" y="441231"/>
                </a:lnTo>
                <a:lnTo>
                  <a:pt x="0" y="110308"/>
                </a:lnTo>
                <a:close/>
              </a:path>
            </a:pathLst>
          </a:custGeom>
          <a:solidFill>
            <a:srgbClr val="A6A6A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110308" rIns="128764" bIns="110307" numCol="1" spcCol="1270" anchor="ctr" anchorCtr="0">
            <a:noAutofit/>
          </a:bodyPr>
          <a:lstStyle/>
          <a:p>
            <a:pPr algn="ctr" defTabSz="666750">
              <a:lnSpc>
                <a:spcPct val="90000"/>
              </a:lnSpc>
              <a:spcBef>
                <a:spcPct val="0"/>
              </a:spcBef>
              <a:spcAft>
                <a:spcPct val="35000"/>
              </a:spcAft>
            </a:pPr>
            <a:endParaRPr lang="en-IE" sz="1500"/>
          </a:p>
        </p:txBody>
      </p:sp>
      <p:sp>
        <p:nvSpPr>
          <p:cNvPr id="11" name="Freeform 10"/>
          <p:cNvSpPr/>
          <p:nvPr/>
        </p:nvSpPr>
        <p:spPr>
          <a:xfrm>
            <a:off x="6043702" y="870896"/>
            <a:ext cx="1696776" cy="1670380"/>
          </a:xfrm>
          <a:custGeom>
            <a:avLst/>
            <a:gdLst>
              <a:gd name="connsiteX0" fmla="*/ 0 w 1696776"/>
              <a:gd name="connsiteY0" fmla="*/ 835190 h 1670380"/>
              <a:gd name="connsiteX1" fmla="*/ 848388 w 1696776"/>
              <a:gd name="connsiteY1" fmla="*/ 0 h 1670380"/>
              <a:gd name="connsiteX2" fmla="*/ 1696776 w 1696776"/>
              <a:gd name="connsiteY2" fmla="*/ 835190 h 1670380"/>
              <a:gd name="connsiteX3" fmla="*/ 848388 w 1696776"/>
              <a:gd name="connsiteY3" fmla="*/ 1670380 h 1670380"/>
              <a:gd name="connsiteX4" fmla="*/ 0 w 1696776"/>
              <a:gd name="connsiteY4" fmla="*/ 835190 h 16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76" h="1670380">
                <a:moveTo>
                  <a:pt x="0" y="835190"/>
                </a:moveTo>
                <a:cubicBezTo>
                  <a:pt x="0" y="373927"/>
                  <a:pt x="379836" y="0"/>
                  <a:pt x="848388" y="0"/>
                </a:cubicBezTo>
                <a:cubicBezTo>
                  <a:pt x="1316940" y="0"/>
                  <a:pt x="1696776" y="373927"/>
                  <a:pt x="1696776" y="835190"/>
                </a:cubicBezTo>
                <a:cubicBezTo>
                  <a:pt x="1696776" y="1296453"/>
                  <a:pt x="1316940" y="1670380"/>
                  <a:pt x="848388" y="1670380"/>
                </a:cubicBezTo>
                <a:cubicBezTo>
                  <a:pt x="379836" y="1670380"/>
                  <a:pt x="0" y="1296453"/>
                  <a:pt x="0" y="835190"/>
                </a:cubicBez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8487" tIns="244621" rIns="248487" bIns="244621" numCol="1" spcCol="1270" anchor="ctr" anchorCtr="0">
            <a:noAutofit/>
          </a:bodyPr>
          <a:lstStyle/>
          <a:p>
            <a:pPr algn="ctr" defTabSz="755650">
              <a:lnSpc>
                <a:spcPct val="90000"/>
              </a:lnSpc>
              <a:spcBef>
                <a:spcPct val="0"/>
              </a:spcBef>
              <a:spcAft>
                <a:spcPct val="35000"/>
              </a:spcAft>
            </a:pPr>
            <a:r>
              <a:rPr lang="en-IE" sz="1700" dirty="0">
                <a:solidFill>
                  <a:schemeClr val="tx1"/>
                </a:solidFill>
              </a:rPr>
              <a:t>Choice and Flexibility</a:t>
            </a:r>
          </a:p>
        </p:txBody>
      </p:sp>
      <p:sp>
        <p:nvSpPr>
          <p:cNvPr id="12" name="Freeform 11"/>
          <p:cNvSpPr/>
          <p:nvPr/>
        </p:nvSpPr>
        <p:spPr>
          <a:xfrm rot="21553840">
            <a:off x="6155640" y="3170298"/>
            <a:ext cx="435017" cy="551539"/>
          </a:xfrm>
          <a:custGeom>
            <a:avLst/>
            <a:gdLst>
              <a:gd name="connsiteX0" fmla="*/ 0 w 435017"/>
              <a:gd name="connsiteY0" fmla="*/ 110308 h 551539"/>
              <a:gd name="connsiteX1" fmla="*/ 217509 w 435017"/>
              <a:gd name="connsiteY1" fmla="*/ 110308 h 551539"/>
              <a:gd name="connsiteX2" fmla="*/ 217509 w 435017"/>
              <a:gd name="connsiteY2" fmla="*/ 0 h 551539"/>
              <a:gd name="connsiteX3" fmla="*/ 435017 w 435017"/>
              <a:gd name="connsiteY3" fmla="*/ 275770 h 551539"/>
              <a:gd name="connsiteX4" fmla="*/ 217509 w 435017"/>
              <a:gd name="connsiteY4" fmla="*/ 551539 h 551539"/>
              <a:gd name="connsiteX5" fmla="*/ 217509 w 435017"/>
              <a:gd name="connsiteY5" fmla="*/ 441231 h 551539"/>
              <a:gd name="connsiteX6" fmla="*/ 0 w 435017"/>
              <a:gd name="connsiteY6" fmla="*/ 441231 h 551539"/>
              <a:gd name="connsiteX7" fmla="*/ 0 w 435017"/>
              <a:gd name="connsiteY7" fmla="*/ 110308 h 55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017" h="551539">
                <a:moveTo>
                  <a:pt x="0" y="110308"/>
                </a:moveTo>
                <a:lnTo>
                  <a:pt x="217509" y="110308"/>
                </a:lnTo>
                <a:lnTo>
                  <a:pt x="217509" y="0"/>
                </a:lnTo>
                <a:lnTo>
                  <a:pt x="435017" y="275770"/>
                </a:lnTo>
                <a:lnTo>
                  <a:pt x="217509" y="551539"/>
                </a:lnTo>
                <a:lnTo>
                  <a:pt x="217509" y="441231"/>
                </a:lnTo>
                <a:lnTo>
                  <a:pt x="0" y="441231"/>
                </a:lnTo>
                <a:lnTo>
                  <a:pt x="0" y="110308"/>
                </a:lnTo>
                <a:close/>
              </a:path>
            </a:pathLst>
          </a:custGeom>
          <a:solidFill>
            <a:srgbClr val="FFCC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10307" rIns="130504" bIns="110308" numCol="1" spcCol="1270" anchor="ctr" anchorCtr="0">
            <a:noAutofit/>
          </a:bodyPr>
          <a:lstStyle/>
          <a:p>
            <a:pPr algn="ctr" defTabSz="666750">
              <a:lnSpc>
                <a:spcPct val="90000"/>
              </a:lnSpc>
              <a:spcBef>
                <a:spcPct val="0"/>
              </a:spcBef>
              <a:spcAft>
                <a:spcPct val="35000"/>
              </a:spcAft>
            </a:pPr>
            <a:endParaRPr lang="en-IE" sz="1500"/>
          </a:p>
        </p:txBody>
      </p:sp>
      <p:sp>
        <p:nvSpPr>
          <p:cNvPr id="13" name="Freeform 12"/>
          <p:cNvSpPr/>
          <p:nvPr/>
        </p:nvSpPr>
        <p:spPr>
          <a:xfrm>
            <a:off x="6795736" y="2593809"/>
            <a:ext cx="1696776" cy="1670380"/>
          </a:xfrm>
          <a:custGeom>
            <a:avLst/>
            <a:gdLst>
              <a:gd name="connsiteX0" fmla="*/ 0 w 1696776"/>
              <a:gd name="connsiteY0" fmla="*/ 835190 h 1670380"/>
              <a:gd name="connsiteX1" fmla="*/ 848388 w 1696776"/>
              <a:gd name="connsiteY1" fmla="*/ 0 h 1670380"/>
              <a:gd name="connsiteX2" fmla="*/ 1696776 w 1696776"/>
              <a:gd name="connsiteY2" fmla="*/ 835190 h 1670380"/>
              <a:gd name="connsiteX3" fmla="*/ 848388 w 1696776"/>
              <a:gd name="connsiteY3" fmla="*/ 1670380 h 1670380"/>
              <a:gd name="connsiteX4" fmla="*/ 0 w 1696776"/>
              <a:gd name="connsiteY4" fmla="*/ 835190 h 16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76" h="1670380">
                <a:moveTo>
                  <a:pt x="0" y="835190"/>
                </a:moveTo>
                <a:cubicBezTo>
                  <a:pt x="0" y="373927"/>
                  <a:pt x="379836" y="0"/>
                  <a:pt x="848388" y="0"/>
                </a:cubicBezTo>
                <a:cubicBezTo>
                  <a:pt x="1316940" y="0"/>
                  <a:pt x="1696776" y="373927"/>
                  <a:pt x="1696776" y="835190"/>
                </a:cubicBezTo>
                <a:cubicBezTo>
                  <a:pt x="1696776" y="1296453"/>
                  <a:pt x="1316940" y="1670380"/>
                  <a:pt x="848388" y="1670380"/>
                </a:cubicBezTo>
                <a:cubicBezTo>
                  <a:pt x="379836" y="1670380"/>
                  <a:pt x="0" y="1296453"/>
                  <a:pt x="0" y="835190"/>
                </a:cubicBezTo>
                <a:close/>
              </a:path>
            </a:pathLst>
          </a:custGeom>
          <a:solidFill>
            <a:srgbClr val="FF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8487" tIns="244621" rIns="248487" bIns="244621" numCol="1" spcCol="1270" anchor="ctr" anchorCtr="0">
            <a:noAutofit/>
          </a:bodyPr>
          <a:lstStyle/>
          <a:p>
            <a:pPr algn="ctr" defTabSz="755650">
              <a:lnSpc>
                <a:spcPct val="90000"/>
              </a:lnSpc>
              <a:spcBef>
                <a:spcPct val="0"/>
              </a:spcBef>
              <a:spcAft>
                <a:spcPct val="35000"/>
              </a:spcAft>
            </a:pPr>
            <a:r>
              <a:rPr lang="en-IE" sz="1700" dirty="0">
                <a:solidFill>
                  <a:schemeClr val="tx1"/>
                </a:solidFill>
              </a:rPr>
              <a:t>Quality</a:t>
            </a:r>
          </a:p>
        </p:txBody>
      </p:sp>
      <p:sp>
        <p:nvSpPr>
          <p:cNvPr id="14" name="Freeform 13"/>
          <p:cNvSpPr/>
          <p:nvPr/>
        </p:nvSpPr>
        <p:spPr>
          <a:xfrm rot="2643021">
            <a:off x="5801248" y="4036858"/>
            <a:ext cx="425690" cy="551539"/>
          </a:xfrm>
          <a:custGeom>
            <a:avLst/>
            <a:gdLst>
              <a:gd name="connsiteX0" fmla="*/ 0 w 425690"/>
              <a:gd name="connsiteY0" fmla="*/ 110308 h 551539"/>
              <a:gd name="connsiteX1" fmla="*/ 212845 w 425690"/>
              <a:gd name="connsiteY1" fmla="*/ 110308 h 551539"/>
              <a:gd name="connsiteX2" fmla="*/ 212845 w 425690"/>
              <a:gd name="connsiteY2" fmla="*/ 0 h 551539"/>
              <a:gd name="connsiteX3" fmla="*/ 425690 w 425690"/>
              <a:gd name="connsiteY3" fmla="*/ 275770 h 551539"/>
              <a:gd name="connsiteX4" fmla="*/ 212845 w 425690"/>
              <a:gd name="connsiteY4" fmla="*/ 551539 h 551539"/>
              <a:gd name="connsiteX5" fmla="*/ 212845 w 425690"/>
              <a:gd name="connsiteY5" fmla="*/ 441231 h 551539"/>
              <a:gd name="connsiteX6" fmla="*/ 0 w 425690"/>
              <a:gd name="connsiteY6" fmla="*/ 441231 h 551539"/>
              <a:gd name="connsiteX7" fmla="*/ 0 w 425690"/>
              <a:gd name="connsiteY7" fmla="*/ 110308 h 55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690" h="551539">
                <a:moveTo>
                  <a:pt x="0" y="110308"/>
                </a:moveTo>
                <a:lnTo>
                  <a:pt x="212845" y="110308"/>
                </a:lnTo>
                <a:lnTo>
                  <a:pt x="212845" y="0"/>
                </a:lnTo>
                <a:lnTo>
                  <a:pt x="425690" y="275770"/>
                </a:lnTo>
                <a:lnTo>
                  <a:pt x="212845" y="551539"/>
                </a:lnTo>
                <a:lnTo>
                  <a:pt x="212845" y="441231"/>
                </a:lnTo>
                <a:lnTo>
                  <a:pt x="0" y="441231"/>
                </a:lnTo>
                <a:lnTo>
                  <a:pt x="0" y="110308"/>
                </a:lnTo>
                <a:close/>
              </a:path>
            </a:pathLst>
          </a:custGeom>
          <a:solidFill>
            <a:srgbClr val="4F81BD"/>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10307" rIns="127706" bIns="110308" numCol="1" spcCol="1270" anchor="ctr" anchorCtr="0">
            <a:noAutofit/>
          </a:bodyPr>
          <a:lstStyle/>
          <a:p>
            <a:pPr algn="ctr" defTabSz="666750">
              <a:lnSpc>
                <a:spcPct val="90000"/>
              </a:lnSpc>
              <a:spcBef>
                <a:spcPct val="0"/>
              </a:spcBef>
              <a:spcAft>
                <a:spcPct val="35000"/>
              </a:spcAft>
            </a:pPr>
            <a:endParaRPr lang="en-IE" sz="1500"/>
          </a:p>
        </p:txBody>
      </p:sp>
      <p:sp>
        <p:nvSpPr>
          <p:cNvPr id="15" name="Freeform 14"/>
          <p:cNvSpPr/>
          <p:nvPr/>
        </p:nvSpPr>
        <p:spPr>
          <a:xfrm>
            <a:off x="6068122" y="4350424"/>
            <a:ext cx="1696776" cy="1670380"/>
          </a:xfrm>
          <a:custGeom>
            <a:avLst/>
            <a:gdLst>
              <a:gd name="connsiteX0" fmla="*/ 0 w 1696776"/>
              <a:gd name="connsiteY0" fmla="*/ 835190 h 1670380"/>
              <a:gd name="connsiteX1" fmla="*/ 848388 w 1696776"/>
              <a:gd name="connsiteY1" fmla="*/ 0 h 1670380"/>
              <a:gd name="connsiteX2" fmla="*/ 1696776 w 1696776"/>
              <a:gd name="connsiteY2" fmla="*/ 835190 h 1670380"/>
              <a:gd name="connsiteX3" fmla="*/ 848388 w 1696776"/>
              <a:gd name="connsiteY3" fmla="*/ 1670380 h 1670380"/>
              <a:gd name="connsiteX4" fmla="*/ 0 w 1696776"/>
              <a:gd name="connsiteY4" fmla="*/ 835190 h 16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76" h="1670380">
                <a:moveTo>
                  <a:pt x="0" y="835190"/>
                </a:moveTo>
                <a:cubicBezTo>
                  <a:pt x="0" y="373927"/>
                  <a:pt x="379836" y="0"/>
                  <a:pt x="848388" y="0"/>
                </a:cubicBezTo>
                <a:cubicBezTo>
                  <a:pt x="1316940" y="0"/>
                  <a:pt x="1696776" y="373927"/>
                  <a:pt x="1696776" y="835190"/>
                </a:cubicBezTo>
                <a:cubicBezTo>
                  <a:pt x="1696776" y="1296453"/>
                  <a:pt x="1316940" y="1670380"/>
                  <a:pt x="848388" y="1670380"/>
                </a:cubicBezTo>
                <a:cubicBezTo>
                  <a:pt x="379836" y="1670380"/>
                  <a:pt x="0" y="1296453"/>
                  <a:pt x="0" y="83519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487" tIns="244621" rIns="248487" bIns="244621" numCol="1" spcCol="1270" anchor="ctr" anchorCtr="0">
            <a:noAutofit/>
          </a:bodyPr>
          <a:lstStyle/>
          <a:p>
            <a:pPr algn="ctr" defTabSz="755650">
              <a:lnSpc>
                <a:spcPct val="90000"/>
              </a:lnSpc>
              <a:spcBef>
                <a:spcPct val="0"/>
              </a:spcBef>
              <a:spcAft>
                <a:spcPct val="35000"/>
              </a:spcAft>
            </a:pPr>
            <a:r>
              <a:rPr lang="en-IE" sz="1700" dirty="0">
                <a:solidFill>
                  <a:schemeClr val="tx1"/>
                </a:solidFill>
              </a:rPr>
              <a:t>Creativity and Innovation</a:t>
            </a:r>
          </a:p>
        </p:txBody>
      </p:sp>
      <p:sp>
        <p:nvSpPr>
          <p:cNvPr id="16" name="Freeform 15"/>
          <p:cNvSpPr/>
          <p:nvPr/>
        </p:nvSpPr>
        <p:spPr>
          <a:xfrm rot="5365778">
            <a:off x="4938268" y="4395644"/>
            <a:ext cx="418530" cy="551539"/>
          </a:xfrm>
          <a:custGeom>
            <a:avLst/>
            <a:gdLst>
              <a:gd name="connsiteX0" fmla="*/ 0 w 418530"/>
              <a:gd name="connsiteY0" fmla="*/ 110308 h 551539"/>
              <a:gd name="connsiteX1" fmla="*/ 209265 w 418530"/>
              <a:gd name="connsiteY1" fmla="*/ 110308 h 551539"/>
              <a:gd name="connsiteX2" fmla="*/ 209265 w 418530"/>
              <a:gd name="connsiteY2" fmla="*/ 0 h 551539"/>
              <a:gd name="connsiteX3" fmla="*/ 418530 w 418530"/>
              <a:gd name="connsiteY3" fmla="*/ 275770 h 551539"/>
              <a:gd name="connsiteX4" fmla="*/ 209265 w 418530"/>
              <a:gd name="connsiteY4" fmla="*/ 551539 h 551539"/>
              <a:gd name="connsiteX5" fmla="*/ 209265 w 418530"/>
              <a:gd name="connsiteY5" fmla="*/ 441231 h 551539"/>
              <a:gd name="connsiteX6" fmla="*/ 0 w 418530"/>
              <a:gd name="connsiteY6" fmla="*/ 441231 h 551539"/>
              <a:gd name="connsiteX7" fmla="*/ 0 w 418530"/>
              <a:gd name="connsiteY7" fmla="*/ 110308 h 55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530" h="551539">
                <a:moveTo>
                  <a:pt x="0" y="110308"/>
                </a:moveTo>
                <a:lnTo>
                  <a:pt x="209265" y="110308"/>
                </a:lnTo>
                <a:lnTo>
                  <a:pt x="209265" y="0"/>
                </a:lnTo>
                <a:lnTo>
                  <a:pt x="418530" y="275770"/>
                </a:lnTo>
                <a:lnTo>
                  <a:pt x="209265" y="551539"/>
                </a:lnTo>
                <a:lnTo>
                  <a:pt x="209265" y="441231"/>
                </a:lnTo>
                <a:lnTo>
                  <a:pt x="0" y="441231"/>
                </a:lnTo>
                <a:lnTo>
                  <a:pt x="0" y="110308"/>
                </a:lnTo>
                <a:close/>
              </a:path>
            </a:pathLst>
          </a:custGeom>
          <a:solidFill>
            <a:srgbClr val="0099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10307" rIns="125558" bIns="110308" numCol="1" spcCol="1270" anchor="ctr" anchorCtr="0">
            <a:noAutofit/>
          </a:bodyPr>
          <a:lstStyle/>
          <a:p>
            <a:pPr algn="ctr" defTabSz="666750">
              <a:lnSpc>
                <a:spcPct val="90000"/>
              </a:lnSpc>
              <a:spcBef>
                <a:spcPct val="0"/>
              </a:spcBef>
              <a:spcAft>
                <a:spcPct val="35000"/>
              </a:spcAft>
            </a:pPr>
            <a:endParaRPr lang="en-IE" sz="1500"/>
          </a:p>
        </p:txBody>
      </p:sp>
      <p:sp>
        <p:nvSpPr>
          <p:cNvPr id="17" name="Freeform 16"/>
          <p:cNvSpPr/>
          <p:nvPr/>
        </p:nvSpPr>
        <p:spPr>
          <a:xfrm>
            <a:off x="4311507" y="5078038"/>
            <a:ext cx="1696776" cy="1670380"/>
          </a:xfrm>
          <a:custGeom>
            <a:avLst/>
            <a:gdLst>
              <a:gd name="connsiteX0" fmla="*/ 0 w 1696776"/>
              <a:gd name="connsiteY0" fmla="*/ 835190 h 1670380"/>
              <a:gd name="connsiteX1" fmla="*/ 848388 w 1696776"/>
              <a:gd name="connsiteY1" fmla="*/ 0 h 1670380"/>
              <a:gd name="connsiteX2" fmla="*/ 1696776 w 1696776"/>
              <a:gd name="connsiteY2" fmla="*/ 835190 h 1670380"/>
              <a:gd name="connsiteX3" fmla="*/ 848388 w 1696776"/>
              <a:gd name="connsiteY3" fmla="*/ 1670380 h 1670380"/>
              <a:gd name="connsiteX4" fmla="*/ 0 w 1696776"/>
              <a:gd name="connsiteY4" fmla="*/ 835190 h 16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76" h="1670380">
                <a:moveTo>
                  <a:pt x="0" y="835190"/>
                </a:moveTo>
                <a:cubicBezTo>
                  <a:pt x="0" y="373927"/>
                  <a:pt x="379836" y="0"/>
                  <a:pt x="848388" y="0"/>
                </a:cubicBezTo>
                <a:cubicBezTo>
                  <a:pt x="1316940" y="0"/>
                  <a:pt x="1696776" y="373927"/>
                  <a:pt x="1696776" y="835190"/>
                </a:cubicBezTo>
                <a:cubicBezTo>
                  <a:pt x="1696776" y="1296453"/>
                  <a:pt x="1316940" y="1670380"/>
                  <a:pt x="848388" y="1670380"/>
                </a:cubicBezTo>
                <a:cubicBezTo>
                  <a:pt x="379836" y="1670380"/>
                  <a:pt x="0" y="1296453"/>
                  <a:pt x="0" y="835190"/>
                </a:cubicBezTo>
                <a:close/>
              </a:path>
            </a:pathLst>
          </a:custGeom>
          <a:solidFill>
            <a:srgbClr val="0099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8487" tIns="244621" rIns="248487" bIns="244621" numCol="1" spcCol="1270" anchor="ctr" anchorCtr="0">
            <a:noAutofit/>
          </a:bodyPr>
          <a:lstStyle/>
          <a:p>
            <a:pPr algn="ctr" defTabSz="755650">
              <a:lnSpc>
                <a:spcPct val="90000"/>
              </a:lnSpc>
              <a:spcBef>
                <a:spcPct val="0"/>
              </a:spcBef>
              <a:spcAft>
                <a:spcPct val="35000"/>
              </a:spcAft>
            </a:pPr>
            <a:r>
              <a:rPr lang="en-IE" sz="1700" dirty="0">
                <a:solidFill>
                  <a:schemeClr val="tx1"/>
                </a:solidFill>
              </a:rPr>
              <a:t>Engagement and Participation</a:t>
            </a:r>
          </a:p>
        </p:txBody>
      </p:sp>
      <p:sp>
        <p:nvSpPr>
          <p:cNvPr id="18" name="Freeform 17"/>
          <p:cNvSpPr/>
          <p:nvPr/>
        </p:nvSpPr>
        <p:spPr>
          <a:xfrm rot="18909244">
            <a:off x="4077064" y="4037054"/>
            <a:ext cx="407430" cy="551539"/>
          </a:xfrm>
          <a:custGeom>
            <a:avLst/>
            <a:gdLst>
              <a:gd name="connsiteX0" fmla="*/ 0 w 407429"/>
              <a:gd name="connsiteY0" fmla="*/ 110308 h 551539"/>
              <a:gd name="connsiteX1" fmla="*/ 203715 w 407429"/>
              <a:gd name="connsiteY1" fmla="*/ 110308 h 551539"/>
              <a:gd name="connsiteX2" fmla="*/ 203715 w 407429"/>
              <a:gd name="connsiteY2" fmla="*/ 0 h 551539"/>
              <a:gd name="connsiteX3" fmla="*/ 407429 w 407429"/>
              <a:gd name="connsiteY3" fmla="*/ 275770 h 551539"/>
              <a:gd name="connsiteX4" fmla="*/ 203715 w 407429"/>
              <a:gd name="connsiteY4" fmla="*/ 551539 h 551539"/>
              <a:gd name="connsiteX5" fmla="*/ 203715 w 407429"/>
              <a:gd name="connsiteY5" fmla="*/ 441231 h 551539"/>
              <a:gd name="connsiteX6" fmla="*/ 0 w 407429"/>
              <a:gd name="connsiteY6" fmla="*/ 441231 h 551539"/>
              <a:gd name="connsiteX7" fmla="*/ 0 w 407429"/>
              <a:gd name="connsiteY7" fmla="*/ 110308 h 55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429" h="551539">
                <a:moveTo>
                  <a:pt x="407429" y="441231"/>
                </a:moveTo>
                <a:lnTo>
                  <a:pt x="203714" y="441231"/>
                </a:lnTo>
                <a:lnTo>
                  <a:pt x="203714" y="551539"/>
                </a:lnTo>
                <a:lnTo>
                  <a:pt x="0" y="275769"/>
                </a:lnTo>
                <a:lnTo>
                  <a:pt x="203714" y="0"/>
                </a:lnTo>
                <a:lnTo>
                  <a:pt x="203714" y="110308"/>
                </a:lnTo>
                <a:lnTo>
                  <a:pt x="407429" y="110308"/>
                </a:lnTo>
                <a:lnTo>
                  <a:pt x="407429" y="441231"/>
                </a:lnTo>
                <a:close/>
              </a:path>
            </a:pathLst>
          </a:custGeom>
          <a:solidFill>
            <a:srgbClr val="FF99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22228" tIns="110307" rIns="1" bIns="110308" numCol="1" spcCol="1270" anchor="ctr" anchorCtr="0">
            <a:noAutofit/>
          </a:bodyPr>
          <a:lstStyle/>
          <a:p>
            <a:pPr algn="ctr" defTabSz="666750">
              <a:lnSpc>
                <a:spcPct val="90000"/>
              </a:lnSpc>
              <a:spcBef>
                <a:spcPct val="0"/>
              </a:spcBef>
              <a:spcAft>
                <a:spcPct val="35000"/>
              </a:spcAft>
            </a:pPr>
            <a:endParaRPr lang="en-IE" sz="1500"/>
          </a:p>
        </p:txBody>
      </p:sp>
      <p:sp>
        <p:nvSpPr>
          <p:cNvPr id="19" name="Freeform 18"/>
          <p:cNvSpPr/>
          <p:nvPr/>
        </p:nvSpPr>
        <p:spPr>
          <a:xfrm>
            <a:off x="2554893" y="4350424"/>
            <a:ext cx="1696776" cy="1670380"/>
          </a:xfrm>
          <a:custGeom>
            <a:avLst/>
            <a:gdLst>
              <a:gd name="connsiteX0" fmla="*/ 0 w 1696776"/>
              <a:gd name="connsiteY0" fmla="*/ 835190 h 1670380"/>
              <a:gd name="connsiteX1" fmla="*/ 848388 w 1696776"/>
              <a:gd name="connsiteY1" fmla="*/ 0 h 1670380"/>
              <a:gd name="connsiteX2" fmla="*/ 1696776 w 1696776"/>
              <a:gd name="connsiteY2" fmla="*/ 835190 h 1670380"/>
              <a:gd name="connsiteX3" fmla="*/ 848388 w 1696776"/>
              <a:gd name="connsiteY3" fmla="*/ 1670380 h 1670380"/>
              <a:gd name="connsiteX4" fmla="*/ 0 w 1696776"/>
              <a:gd name="connsiteY4" fmla="*/ 835190 h 16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76" h="1670380">
                <a:moveTo>
                  <a:pt x="0" y="835190"/>
                </a:moveTo>
                <a:cubicBezTo>
                  <a:pt x="0" y="373927"/>
                  <a:pt x="379836" y="0"/>
                  <a:pt x="848388" y="0"/>
                </a:cubicBezTo>
                <a:cubicBezTo>
                  <a:pt x="1316940" y="0"/>
                  <a:pt x="1696776" y="373927"/>
                  <a:pt x="1696776" y="835190"/>
                </a:cubicBezTo>
                <a:cubicBezTo>
                  <a:pt x="1696776" y="1296453"/>
                  <a:pt x="1316940" y="1670380"/>
                  <a:pt x="848388" y="1670380"/>
                </a:cubicBezTo>
                <a:cubicBezTo>
                  <a:pt x="379836" y="1670380"/>
                  <a:pt x="0" y="1296453"/>
                  <a:pt x="0" y="835190"/>
                </a:cubicBezTo>
                <a:close/>
              </a:path>
            </a:pathLst>
          </a:custGeom>
          <a:solidFill>
            <a:srgbClr val="FF99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8487" tIns="244621" rIns="248487" bIns="244621" numCol="1" spcCol="1270" anchor="ctr" anchorCtr="0">
            <a:noAutofit/>
          </a:bodyPr>
          <a:lstStyle/>
          <a:p>
            <a:pPr algn="ctr" defTabSz="755650">
              <a:lnSpc>
                <a:spcPct val="90000"/>
              </a:lnSpc>
              <a:spcBef>
                <a:spcPct val="0"/>
              </a:spcBef>
              <a:spcAft>
                <a:spcPct val="35000"/>
              </a:spcAft>
            </a:pPr>
            <a:r>
              <a:rPr lang="en-IE" sz="1700" dirty="0">
                <a:solidFill>
                  <a:schemeClr val="tx1"/>
                </a:solidFill>
              </a:rPr>
              <a:t>Continuity and Development</a:t>
            </a:r>
          </a:p>
        </p:txBody>
      </p:sp>
      <p:sp>
        <p:nvSpPr>
          <p:cNvPr id="20" name="Freeform 19"/>
          <p:cNvSpPr/>
          <p:nvPr/>
        </p:nvSpPr>
        <p:spPr>
          <a:xfrm rot="21599976">
            <a:off x="3698685" y="3186924"/>
            <a:ext cx="421977" cy="551540"/>
          </a:xfrm>
          <a:custGeom>
            <a:avLst/>
            <a:gdLst>
              <a:gd name="connsiteX0" fmla="*/ 0 w 421976"/>
              <a:gd name="connsiteY0" fmla="*/ 110308 h 551539"/>
              <a:gd name="connsiteX1" fmla="*/ 210988 w 421976"/>
              <a:gd name="connsiteY1" fmla="*/ 110308 h 551539"/>
              <a:gd name="connsiteX2" fmla="*/ 210988 w 421976"/>
              <a:gd name="connsiteY2" fmla="*/ 0 h 551539"/>
              <a:gd name="connsiteX3" fmla="*/ 421976 w 421976"/>
              <a:gd name="connsiteY3" fmla="*/ 275770 h 551539"/>
              <a:gd name="connsiteX4" fmla="*/ 210988 w 421976"/>
              <a:gd name="connsiteY4" fmla="*/ 551539 h 551539"/>
              <a:gd name="connsiteX5" fmla="*/ 210988 w 421976"/>
              <a:gd name="connsiteY5" fmla="*/ 441231 h 551539"/>
              <a:gd name="connsiteX6" fmla="*/ 0 w 421976"/>
              <a:gd name="connsiteY6" fmla="*/ 441231 h 551539"/>
              <a:gd name="connsiteX7" fmla="*/ 0 w 421976"/>
              <a:gd name="connsiteY7" fmla="*/ 110308 h 55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76" h="551539">
                <a:moveTo>
                  <a:pt x="421976" y="441231"/>
                </a:moveTo>
                <a:lnTo>
                  <a:pt x="210988" y="441231"/>
                </a:lnTo>
                <a:lnTo>
                  <a:pt x="210988" y="551539"/>
                </a:lnTo>
                <a:lnTo>
                  <a:pt x="0" y="275769"/>
                </a:lnTo>
                <a:lnTo>
                  <a:pt x="210988" y="0"/>
                </a:lnTo>
                <a:lnTo>
                  <a:pt x="210988" y="110308"/>
                </a:lnTo>
                <a:lnTo>
                  <a:pt x="421976" y="110308"/>
                </a:lnTo>
                <a:lnTo>
                  <a:pt x="421976" y="441231"/>
                </a:lnTo>
                <a:close/>
              </a:path>
            </a:pathLst>
          </a:custGeom>
          <a:solidFill>
            <a:srgbClr val="A6A6A6"/>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26592" tIns="110309" rIns="1" bIns="110307" numCol="1" spcCol="1270" anchor="ctr" anchorCtr="0">
            <a:noAutofit/>
          </a:bodyPr>
          <a:lstStyle/>
          <a:p>
            <a:pPr algn="ctr" defTabSz="666750">
              <a:lnSpc>
                <a:spcPct val="90000"/>
              </a:lnSpc>
              <a:spcBef>
                <a:spcPct val="0"/>
              </a:spcBef>
              <a:spcAft>
                <a:spcPct val="35000"/>
              </a:spcAft>
            </a:pPr>
            <a:endParaRPr lang="en-IE" sz="1500"/>
          </a:p>
        </p:txBody>
      </p:sp>
      <p:sp>
        <p:nvSpPr>
          <p:cNvPr id="21" name="Freeform 20"/>
          <p:cNvSpPr/>
          <p:nvPr/>
        </p:nvSpPr>
        <p:spPr>
          <a:xfrm>
            <a:off x="1802862" y="2627513"/>
            <a:ext cx="1696776" cy="1670380"/>
          </a:xfrm>
          <a:custGeom>
            <a:avLst/>
            <a:gdLst>
              <a:gd name="connsiteX0" fmla="*/ 0 w 1696776"/>
              <a:gd name="connsiteY0" fmla="*/ 835190 h 1670380"/>
              <a:gd name="connsiteX1" fmla="*/ 848388 w 1696776"/>
              <a:gd name="connsiteY1" fmla="*/ 0 h 1670380"/>
              <a:gd name="connsiteX2" fmla="*/ 1696776 w 1696776"/>
              <a:gd name="connsiteY2" fmla="*/ 835190 h 1670380"/>
              <a:gd name="connsiteX3" fmla="*/ 848388 w 1696776"/>
              <a:gd name="connsiteY3" fmla="*/ 1670380 h 1670380"/>
              <a:gd name="connsiteX4" fmla="*/ 0 w 1696776"/>
              <a:gd name="connsiteY4" fmla="*/ 835190 h 16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76" h="1670380">
                <a:moveTo>
                  <a:pt x="0" y="835190"/>
                </a:moveTo>
                <a:cubicBezTo>
                  <a:pt x="0" y="373927"/>
                  <a:pt x="379836" y="0"/>
                  <a:pt x="848388" y="0"/>
                </a:cubicBezTo>
                <a:cubicBezTo>
                  <a:pt x="1316940" y="0"/>
                  <a:pt x="1696776" y="373927"/>
                  <a:pt x="1696776" y="835190"/>
                </a:cubicBezTo>
                <a:cubicBezTo>
                  <a:pt x="1696776" y="1296453"/>
                  <a:pt x="1316940" y="1670380"/>
                  <a:pt x="848388" y="1670380"/>
                </a:cubicBezTo>
                <a:cubicBezTo>
                  <a:pt x="379836" y="1670380"/>
                  <a:pt x="0" y="1296453"/>
                  <a:pt x="0" y="835190"/>
                </a:cubicBez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8487" tIns="244621" rIns="248487" bIns="244621" numCol="1" spcCol="1270" anchor="ctr" anchorCtr="0">
            <a:noAutofit/>
          </a:bodyPr>
          <a:lstStyle/>
          <a:p>
            <a:pPr algn="ctr" defTabSz="755650">
              <a:lnSpc>
                <a:spcPct val="90000"/>
              </a:lnSpc>
              <a:spcBef>
                <a:spcPct val="0"/>
              </a:spcBef>
              <a:spcAft>
                <a:spcPct val="35000"/>
              </a:spcAft>
            </a:pPr>
            <a:r>
              <a:rPr lang="en-IE" sz="1700" dirty="0">
                <a:solidFill>
                  <a:schemeClr val="tx1"/>
                </a:solidFill>
              </a:rPr>
              <a:t>Inclusive Education</a:t>
            </a:r>
          </a:p>
        </p:txBody>
      </p:sp>
      <p:sp>
        <p:nvSpPr>
          <p:cNvPr id="22" name="Freeform 21"/>
          <p:cNvSpPr/>
          <p:nvPr/>
        </p:nvSpPr>
        <p:spPr>
          <a:xfrm rot="2699969">
            <a:off x="4054369" y="2320412"/>
            <a:ext cx="429227" cy="551540"/>
          </a:xfrm>
          <a:custGeom>
            <a:avLst/>
            <a:gdLst>
              <a:gd name="connsiteX0" fmla="*/ 0 w 429226"/>
              <a:gd name="connsiteY0" fmla="*/ 110308 h 551539"/>
              <a:gd name="connsiteX1" fmla="*/ 214613 w 429226"/>
              <a:gd name="connsiteY1" fmla="*/ 110308 h 551539"/>
              <a:gd name="connsiteX2" fmla="*/ 214613 w 429226"/>
              <a:gd name="connsiteY2" fmla="*/ 0 h 551539"/>
              <a:gd name="connsiteX3" fmla="*/ 429226 w 429226"/>
              <a:gd name="connsiteY3" fmla="*/ 275770 h 551539"/>
              <a:gd name="connsiteX4" fmla="*/ 214613 w 429226"/>
              <a:gd name="connsiteY4" fmla="*/ 551539 h 551539"/>
              <a:gd name="connsiteX5" fmla="*/ 214613 w 429226"/>
              <a:gd name="connsiteY5" fmla="*/ 441231 h 551539"/>
              <a:gd name="connsiteX6" fmla="*/ 0 w 429226"/>
              <a:gd name="connsiteY6" fmla="*/ 441231 h 551539"/>
              <a:gd name="connsiteX7" fmla="*/ 0 w 429226"/>
              <a:gd name="connsiteY7" fmla="*/ 110308 h 55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226" h="551539">
                <a:moveTo>
                  <a:pt x="429226" y="441231"/>
                </a:moveTo>
                <a:lnTo>
                  <a:pt x="214613" y="441231"/>
                </a:lnTo>
                <a:lnTo>
                  <a:pt x="214613" y="551539"/>
                </a:lnTo>
                <a:lnTo>
                  <a:pt x="0" y="275769"/>
                </a:lnTo>
                <a:lnTo>
                  <a:pt x="214613" y="0"/>
                </a:lnTo>
                <a:lnTo>
                  <a:pt x="214613" y="110308"/>
                </a:lnTo>
                <a:lnTo>
                  <a:pt x="429226" y="110308"/>
                </a:lnTo>
                <a:lnTo>
                  <a:pt x="429226" y="441231"/>
                </a:lnTo>
                <a:close/>
              </a:path>
            </a:pathLst>
          </a:custGeom>
          <a:solidFill>
            <a:srgbClr val="FFCC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28768" tIns="110308" rIns="0" bIns="110308" numCol="1" spcCol="1270" anchor="ctr" anchorCtr="0">
            <a:noAutofit/>
          </a:bodyPr>
          <a:lstStyle/>
          <a:p>
            <a:pPr algn="ctr" defTabSz="666750">
              <a:lnSpc>
                <a:spcPct val="90000"/>
              </a:lnSpc>
              <a:spcBef>
                <a:spcPct val="0"/>
              </a:spcBef>
              <a:spcAft>
                <a:spcPct val="35000"/>
              </a:spcAft>
            </a:pPr>
            <a:endParaRPr lang="en-IE" sz="1500"/>
          </a:p>
        </p:txBody>
      </p:sp>
      <p:sp>
        <p:nvSpPr>
          <p:cNvPr id="23" name="Freeform 22"/>
          <p:cNvSpPr/>
          <p:nvPr/>
        </p:nvSpPr>
        <p:spPr>
          <a:xfrm>
            <a:off x="2530486" y="870901"/>
            <a:ext cx="1696776" cy="1670380"/>
          </a:xfrm>
          <a:custGeom>
            <a:avLst/>
            <a:gdLst>
              <a:gd name="connsiteX0" fmla="*/ 0 w 1696776"/>
              <a:gd name="connsiteY0" fmla="*/ 835190 h 1670380"/>
              <a:gd name="connsiteX1" fmla="*/ 848388 w 1696776"/>
              <a:gd name="connsiteY1" fmla="*/ 0 h 1670380"/>
              <a:gd name="connsiteX2" fmla="*/ 1696776 w 1696776"/>
              <a:gd name="connsiteY2" fmla="*/ 835190 h 1670380"/>
              <a:gd name="connsiteX3" fmla="*/ 848388 w 1696776"/>
              <a:gd name="connsiteY3" fmla="*/ 1670380 h 1670380"/>
              <a:gd name="connsiteX4" fmla="*/ 0 w 1696776"/>
              <a:gd name="connsiteY4" fmla="*/ 835190 h 16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776" h="1670380">
                <a:moveTo>
                  <a:pt x="0" y="835190"/>
                </a:moveTo>
                <a:cubicBezTo>
                  <a:pt x="0" y="373927"/>
                  <a:pt x="379836" y="0"/>
                  <a:pt x="848388" y="0"/>
                </a:cubicBezTo>
                <a:cubicBezTo>
                  <a:pt x="1316940" y="0"/>
                  <a:pt x="1696776" y="373927"/>
                  <a:pt x="1696776" y="835190"/>
                </a:cubicBezTo>
                <a:cubicBezTo>
                  <a:pt x="1696776" y="1296453"/>
                  <a:pt x="1316940" y="1670380"/>
                  <a:pt x="848388" y="1670380"/>
                </a:cubicBezTo>
                <a:cubicBezTo>
                  <a:pt x="379836" y="1670380"/>
                  <a:pt x="0" y="1296453"/>
                  <a:pt x="0" y="835190"/>
                </a:cubicBezTo>
                <a:close/>
              </a:path>
            </a:pathLst>
          </a:custGeom>
          <a:solidFill>
            <a:srgbClr val="FF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8487" tIns="244621" rIns="248487" bIns="244621" numCol="1" spcCol="1270" anchor="ctr" anchorCtr="0">
            <a:noAutofit/>
          </a:bodyPr>
          <a:lstStyle/>
          <a:p>
            <a:pPr algn="ctr" defTabSz="755650">
              <a:lnSpc>
                <a:spcPct val="90000"/>
              </a:lnSpc>
              <a:spcBef>
                <a:spcPct val="0"/>
              </a:spcBef>
              <a:spcAft>
                <a:spcPct val="35000"/>
              </a:spcAft>
            </a:pPr>
            <a:r>
              <a:rPr lang="en-IE" sz="1700" dirty="0">
                <a:solidFill>
                  <a:schemeClr val="tx1"/>
                </a:solidFill>
              </a:rPr>
              <a:t>Wellbeing</a:t>
            </a:r>
          </a:p>
        </p:txBody>
      </p:sp>
    </p:spTree>
    <p:custDataLst>
      <p:tags r:id="rId1"/>
    </p:custDataLst>
    <p:extLst>
      <p:ext uri="{BB962C8B-B14F-4D97-AF65-F5344CB8AC3E}">
        <p14:creationId xmlns:p14="http://schemas.microsoft.com/office/powerpoint/2010/main" val="36226066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50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50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50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50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3683" y="562563"/>
            <a:ext cx="5167339" cy="1143000"/>
          </a:xfrm>
        </p:spPr>
        <p:txBody>
          <a:bodyPr>
            <a:normAutofit/>
          </a:bodyPr>
          <a:lstStyle/>
          <a:p>
            <a:pPr algn="ctr"/>
            <a:r>
              <a:rPr lang="en-US" sz="3200" b="1" dirty="0">
                <a:solidFill>
                  <a:schemeClr val="bg1"/>
                </a:solidFill>
              </a:rPr>
              <a:t>Statements of Learning:</a:t>
            </a:r>
          </a:p>
        </p:txBody>
      </p:sp>
      <p:sp>
        <p:nvSpPr>
          <p:cNvPr id="4" name="TextBox 3"/>
          <p:cNvSpPr txBox="1"/>
          <p:nvPr/>
        </p:nvSpPr>
        <p:spPr>
          <a:xfrm>
            <a:off x="2088280" y="1743947"/>
            <a:ext cx="8327867" cy="1815882"/>
          </a:xfrm>
          <a:prstGeom prst="rect">
            <a:avLst/>
          </a:prstGeom>
          <a:solidFill>
            <a:schemeClr val="bg1"/>
          </a:solidFill>
        </p:spPr>
        <p:txBody>
          <a:bodyPr rtlCol="0">
            <a:spAutoFit/>
          </a:bodyPr>
          <a:lstStyle/>
          <a:p>
            <a:r>
              <a:rPr lang="en-US" sz="2800" dirty="0">
                <a:latin typeface="Arial"/>
                <a:cs typeface="Arial"/>
              </a:rPr>
              <a:t>'Schools will ensure that all statements of learning... feature in the </a:t>
            </a:r>
            <a:r>
              <a:rPr lang="en-US" sz="2800" dirty="0" err="1">
                <a:latin typeface="Arial"/>
                <a:cs typeface="Arial"/>
              </a:rPr>
              <a:t>programmes</a:t>
            </a:r>
            <a:r>
              <a:rPr lang="en-US" sz="2800" dirty="0">
                <a:latin typeface="Arial"/>
                <a:cs typeface="Arial"/>
              </a:rPr>
              <a:t> offered to all junior cycle students'  </a:t>
            </a:r>
            <a:r>
              <a:rPr lang="en-US" sz="2800" b="1" i="1" dirty="0">
                <a:latin typeface="Arial"/>
                <a:cs typeface="Arial"/>
              </a:rPr>
              <a:t>Framework for Junior Cycle (2015)  pg.12</a:t>
            </a:r>
          </a:p>
        </p:txBody>
      </p:sp>
      <p:sp>
        <p:nvSpPr>
          <p:cNvPr id="7" name="Freeform 6"/>
          <p:cNvSpPr/>
          <p:nvPr/>
        </p:nvSpPr>
        <p:spPr>
          <a:xfrm>
            <a:off x="6021367" y="4509122"/>
            <a:ext cx="2156482" cy="347737"/>
          </a:xfrm>
          <a:custGeom>
            <a:avLst/>
            <a:gdLst/>
            <a:ahLst/>
            <a:cxnLst/>
            <a:rect l="0" t="0" r="0" b="0"/>
            <a:pathLst>
              <a:path>
                <a:moveTo>
                  <a:pt x="0" y="0"/>
                </a:moveTo>
                <a:lnTo>
                  <a:pt x="0" y="187132"/>
                </a:lnTo>
                <a:lnTo>
                  <a:pt x="2156482" y="187132"/>
                </a:lnTo>
                <a:lnTo>
                  <a:pt x="2156482" y="374265"/>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3864885" y="4509121"/>
            <a:ext cx="2156483" cy="477808"/>
          </a:xfrm>
          <a:custGeom>
            <a:avLst/>
            <a:gdLst/>
            <a:ahLst/>
            <a:cxnLst/>
            <a:rect l="0" t="0" r="0" b="0"/>
            <a:pathLst>
              <a:path>
                <a:moveTo>
                  <a:pt x="2156482" y="0"/>
                </a:moveTo>
                <a:lnTo>
                  <a:pt x="2156482" y="187132"/>
                </a:lnTo>
                <a:lnTo>
                  <a:pt x="0" y="187132"/>
                </a:lnTo>
                <a:lnTo>
                  <a:pt x="0" y="374265"/>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5084539" y="3657618"/>
            <a:ext cx="1782216" cy="827946"/>
          </a:xfrm>
          <a:custGeom>
            <a:avLst/>
            <a:gdLst>
              <a:gd name="connsiteX0" fmla="*/ 0 w 1782216"/>
              <a:gd name="connsiteY0" fmla="*/ 148521 h 891108"/>
              <a:gd name="connsiteX1" fmla="*/ 148521 w 1782216"/>
              <a:gd name="connsiteY1" fmla="*/ 0 h 891108"/>
              <a:gd name="connsiteX2" fmla="*/ 1633695 w 1782216"/>
              <a:gd name="connsiteY2" fmla="*/ 0 h 891108"/>
              <a:gd name="connsiteX3" fmla="*/ 1782216 w 1782216"/>
              <a:gd name="connsiteY3" fmla="*/ 148521 h 891108"/>
              <a:gd name="connsiteX4" fmla="*/ 1782216 w 1782216"/>
              <a:gd name="connsiteY4" fmla="*/ 742587 h 891108"/>
              <a:gd name="connsiteX5" fmla="*/ 1633695 w 1782216"/>
              <a:gd name="connsiteY5" fmla="*/ 891108 h 891108"/>
              <a:gd name="connsiteX6" fmla="*/ 148521 w 1782216"/>
              <a:gd name="connsiteY6" fmla="*/ 891108 h 891108"/>
              <a:gd name="connsiteX7" fmla="*/ 0 w 1782216"/>
              <a:gd name="connsiteY7" fmla="*/ 742587 h 891108"/>
              <a:gd name="connsiteX8" fmla="*/ 0 w 1782216"/>
              <a:gd name="connsiteY8" fmla="*/ 148521 h 89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216" h="891108">
                <a:moveTo>
                  <a:pt x="0" y="148521"/>
                </a:moveTo>
                <a:cubicBezTo>
                  <a:pt x="0" y="66495"/>
                  <a:pt x="66495" y="0"/>
                  <a:pt x="148521" y="0"/>
                </a:cubicBezTo>
                <a:lnTo>
                  <a:pt x="1633695" y="0"/>
                </a:lnTo>
                <a:cubicBezTo>
                  <a:pt x="1715721" y="0"/>
                  <a:pt x="1782216" y="66495"/>
                  <a:pt x="1782216" y="148521"/>
                </a:cubicBezTo>
                <a:lnTo>
                  <a:pt x="1782216" y="742587"/>
                </a:lnTo>
                <a:cubicBezTo>
                  <a:pt x="1782216" y="824613"/>
                  <a:pt x="1715721" y="891108"/>
                  <a:pt x="1633695" y="891108"/>
                </a:cubicBezTo>
                <a:lnTo>
                  <a:pt x="148521" y="891108"/>
                </a:lnTo>
                <a:cubicBezTo>
                  <a:pt x="66495" y="891108"/>
                  <a:pt x="0" y="824613"/>
                  <a:pt x="0" y="742587"/>
                </a:cubicBezTo>
                <a:lnTo>
                  <a:pt x="0" y="148521"/>
                </a:lnTo>
                <a:close/>
              </a:path>
            </a:pathLst>
          </a:custGeom>
          <a:solidFill>
            <a:srgbClr val="FF0000"/>
          </a:solidFill>
          <a:ln w="57150">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835" tIns="56835" rIns="56835" bIns="56835" numCol="1" spcCol="1270" anchor="ctr" anchorCtr="0">
            <a:noAutofit/>
          </a:bodyPr>
          <a:lstStyle/>
          <a:p>
            <a:pPr algn="ctr" defTabSz="933450">
              <a:lnSpc>
                <a:spcPct val="90000"/>
              </a:lnSpc>
              <a:spcBef>
                <a:spcPct val="0"/>
              </a:spcBef>
              <a:spcAft>
                <a:spcPct val="35000"/>
              </a:spcAft>
            </a:pPr>
            <a:r>
              <a:rPr lang="en-IE" sz="2100" dirty="0">
                <a:solidFill>
                  <a:srgbClr val="000000"/>
                </a:solidFill>
              </a:rPr>
              <a:t>Statements of Learning</a:t>
            </a:r>
            <a:endParaRPr lang="en-US" sz="2100" dirty="0">
              <a:solidFill>
                <a:srgbClr val="000000"/>
              </a:solidFill>
            </a:endParaRPr>
          </a:p>
        </p:txBody>
      </p:sp>
      <p:sp>
        <p:nvSpPr>
          <p:cNvPr id="11" name="Freeform 10"/>
          <p:cNvSpPr/>
          <p:nvPr/>
        </p:nvSpPr>
        <p:spPr>
          <a:xfrm>
            <a:off x="2928057" y="5160798"/>
            <a:ext cx="1782216" cy="827946"/>
          </a:xfrm>
          <a:custGeom>
            <a:avLst/>
            <a:gdLst>
              <a:gd name="connsiteX0" fmla="*/ 0 w 1782216"/>
              <a:gd name="connsiteY0" fmla="*/ 148521 h 891108"/>
              <a:gd name="connsiteX1" fmla="*/ 148521 w 1782216"/>
              <a:gd name="connsiteY1" fmla="*/ 0 h 891108"/>
              <a:gd name="connsiteX2" fmla="*/ 1633695 w 1782216"/>
              <a:gd name="connsiteY2" fmla="*/ 0 h 891108"/>
              <a:gd name="connsiteX3" fmla="*/ 1782216 w 1782216"/>
              <a:gd name="connsiteY3" fmla="*/ 148521 h 891108"/>
              <a:gd name="connsiteX4" fmla="*/ 1782216 w 1782216"/>
              <a:gd name="connsiteY4" fmla="*/ 742587 h 891108"/>
              <a:gd name="connsiteX5" fmla="*/ 1633695 w 1782216"/>
              <a:gd name="connsiteY5" fmla="*/ 891108 h 891108"/>
              <a:gd name="connsiteX6" fmla="*/ 148521 w 1782216"/>
              <a:gd name="connsiteY6" fmla="*/ 891108 h 891108"/>
              <a:gd name="connsiteX7" fmla="*/ 0 w 1782216"/>
              <a:gd name="connsiteY7" fmla="*/ 742587 h 891108"/>
              <a:gd name="connsiteX8" fmla="*/ 0 w 1782216"/>
              <a:gd name="connsiteY8" fmla="*/ 148521 h 89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216" h="891108">
                <a:moveTo>
                  <a:pt x="0" y="148521"/>
                </a:moveTo>
                <a:cubicBezTo>
                  <a:pt x="0" y="66495"/>
                  <a:pt x="66495" y="0"/>
                  <a:pt x="148521" y="0"/>
                </a:cubicBezTo>
                <a:lnTo>
                  <a:pt x="1633695" y="0"/>
                </a:lnTo>
                <a:cubicBezTo>
                  <a:pt x="1715721" y="0"/>
                  <a:pt x="1782216" y="66495"/>
                  <a:pt x="1782216" y="148521"/>
                </a:cubicBezTo>
                <a:lnTo>
                  <a:pt x="1782216" y="742587"/>
                </a:lnTo>
                <a:cubicBezTo>
                  <a:pt x="1782216" y="824613"/>
                  <a:pt x="1715721" y="891108"/>
                  <a:pt x="1633695" y="891108"/>
                </a:cubicBezTo>
                <a:lnTo>
                  <a:pt x="148521" y="891108"/>
                </a:lnTo>
                <a:cubicBezTo>
                  <a:pt x="66495" y="891108"/>
                  <a:pt x="0" y="824613"/>
                  <a:pt x="0" y="742587"/>
                </a:cubicBezTo>
                <a:lnTo>
                  <a:pt x="0" y="148521"/>
                </a:lnTo>
                <a:close/>
              </a:path>
            </a:pathLst>
          </a:custGeom>
          <a:ln w="57150">
            <a:solidFill>
              <a:srgbClr val="00B0F0"/>
            </a:solidFill>
          </a:ln>
        </p:spPr>
        <p:style>
          <a:lnRef idx="1">
            <a:schemeClr val="accent6"/>
          </a:lnRef>
          <a:fillRef idx="3">
            <a:schemeClr val="accent6"/>
          </a:fillRef>
          <a:effectRef idx="2">
            <a:schemeClr val="accent6"/>
          </a:effectRef>
          <a:fontRef idx="minor">
            <a:schemeClr val="lt1"/>
          </a:fontRef>
        </p:style>
        <p:txBody>
          <a:bodyPr spcFirstLastPara="0" vert="horz" wrap="square" lIns="56835" tIns="56835" rIns="56835" bIns="56835" numCol="1" spcCol="1270" anchor="ctr" anchorCtr="0">
            <a:noAutofit/>
          </a:bodyPr>
          <a:lstStyle/>
          <a:p>
            <a:pPr algn="ctr" defTabSz="933450">
              <a:lnSpc>
                <a:spcPct val="90000"/>
              </a:lnSpc>
              <a:spcBef>
                <a:spcPct val="0"/>
              </a:spcBef>
              <a:spcAft>
                <a:spcPct val="35000"/>
              </a:spcAft>
            </a:pPr>
            <a:r>
              <a:rPr lang="en-IE" sz="2100" dirty="0">
                <a:solidFill>
                  <a:srgbClr val="000000"/>
                </a:solidFill>
              </a:rPr>
              <a:t>Subjects</a:t>
            </a:r>
            <a:endParaRPr lang="en-US" sz="2100" dirty="0">
              <a:solidFill>
                <a:srgbClr val="000000"/>
              </a:solidFill>
            </a:endParaRPr>
          </a:p>
        </p:txBody>
      </p:sp>
      <p:sp>
        <p:nvSpPr>
          <p:cNvPr id="12" name="Freeform 11"/>
          <p:cNvSpPr/>
          <p:nvPr/>
        </p:nvSpPr>
        <p:spPr>
          <a:xfrm>
            <a:off x="5084539" y="5160798"/>
            <a:ext cx="1782216" cy="827946"/>
          </a:xfrm>
          <a:custGeom>
            <a:avLst/>
            <a:gdLst>
              <a:gd name="connsiteX0" fmla="*/ 0 w 1782216"/>
              <a:gd name="connsiteY0" fmla="*/ 148521 h 891108"/>
              <a:gd name="connsiteX1" fmla="*/ 148521 w 1782216"/>
              <a:gd name="connsiteY1" fmla="*/ 0 h 891108"/>
              <a:gd name="connsiteX2" fmla="*/ 1633695 w 1782216"/>
              <a:gd name="connsiteY2" fmla="*/ 0 h 891108"/>
              <a:gd name="connsiteX3" fmla="*/ 1782216 w 1782216"/>
              <a:gd name="connsiteY3" fmla="*/ 148521 h 891108"/>
              <a:gd name="connsiteX4" fmla="*/ 1782216 w 1782216"/>
              <a:gd name="connsiteY4" fmla="*/ 742587 h 891108"/>
              <a:gd name="connsiteX5" fmla="*/ 1633695 w 1782216"/>
              <a:gd name="connsiteY5" fmla="*/ 891108 h 891108"/>
              <a:gd name="connsiteX6" fmla="*/ 148521 w 1782216"/>
              <a:gd name="connsiteY6" fmla="*/ 891108 h 891108"/>
              <a:gd name="connsiteX7" fmla="*/ 0 w 1782216"/>
              <a:gd name="connsiteY7" fmla="*/ 742587 h 891108"/>
              <a:gd name="connsiteX8" fmla="*/ 0 w 1782216"/>
              <a:gd name="connsiteY8" fmla="*/ 148521 h 89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216" h="891108">
                <a:moveTo>
                  <a:pt x="0" y="148521"/>
                </a:moveTo>
                <a:cubicBezTo>
                  <a:pt x="0" y="66495"/>
                  <a:pt x="66495" y="0"/>
                  <a:pt x="148521" y="0"/>
                </a:cubicBezTo>
                <a:lnTo>
                  <a:pt x="1633695" y="0"/>
                </a:lnTo>
                <a:cubicBezTo>
                  <a:pt x="1715721" y="0"/>
                  <a:pt x="1782216" y="66495"/>
                  <a:pt x="1782216" y="148521"/>
                </a:cubicBezTo>
                <a:lnTo>
                  <a:pt x="1782216" y="742587"/>
                </a:lnTo>
                <a:cubicBezTo>
                  <a:pt x="1782216" y="824613"/>
                  <a:pt x="1715721" y="891108"/>
                  <a:pt x="1633695" y="891108"/>
                </a:cubicBezTo>
                <a:lnTo>
                  <a:pt x="148521" y="891108"/>
                </a:lnTo>
                <a:cubicBezTo>
                  <a:pt x="66495" y="891108"/>
                  <a:pt x="0" y="824613"/>
                  <a:pt x="0" y="742587"/>
                </a:cubicBezTo>
                <a:lnTo>
                  <a:pt x="0" y="148521"/>
                </a:lnTo>
                <a:close/>
              </a:path>
            </a:pathLst>
          </a:custGeom>
          <a:solidFill>
            <a:srgbClr val="66FF33"/>
          </a:solidFill>
          <a:ln w="57150">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835" tIns="56835" rIns="56835" bIns="56835" numCol="1" spcCol="1270" anchor="ctr" anchorCtr="0">
            <a:noAutofit/>
          </a:bodyPr>
          <a:lstStyle/>
          <a:p>
            <a:pPr algn="ctr" defTabSz="933450">
              <a:lnSpc>
                <a:spcPct val="90000"/>
              </a:lnSpc>
              <a:spcBef>
                <a:spcPct val="0"/>
              </a:spcBef>
              <a:spcAft>
                <a:spcPct val="35000"/>
              </a:spcAft>
            </a:pPr>
            <a:r>
              <a:rPr lang="en-IE" sz="2100" dirty="0">
                <a:solidFill>
                  <a:srgbClr val="000000"/>
                </a:solidFill>
              </a:rPr>
              <a:t>Short Courses</a:t>
            </a:r>
            <a:endParaRPr lang="en-US" sz="2100" dirty="0">
              <a:solidFill>
                <a:srgbClr val="000000"/>
              </a:solidFill>
            </a:endParaRPr>
          </a:p>
        </p:txBody>
      </p:sp>
      <p:sp>
        <p:nvSpPr>
          <p:cNvPr id="13" name="Freeform 12"/>
          <p:cNvSpPr/>
          <p:nvPr/>
        </p:nvSpPr>
        <p:spPr>
          <a:xfrm>
            <a:off x="7241021" y="5160798"/>
            <a:ext cx="1782216" cy="827946"/>
          </a:xfrm>
          <a:custGeom>
            <a:avLst/>
            <a:gdLst>
              <a:gd name="connsiteX0" fmla="*/ 0 w 1782216"/>
              <a:gd name="connsiteY0" fmla="*/ 148521 h 891108"/>
              <a:gd name="connsiteX1" fmla="*/ 148521 w 1782216"/>
              <a:gd name="connsiteY1" fmla="*/ 0 h 891108"/>
              <a:gd name="connsiteX2" fmla="*/ 1633695 w 1782216"/>
              <a:gd name="connsiteY2" fmla="*/ 0 h 891108"/>
              <a:gd name="connsiteX3" fmla="*/ 1782216 w 1782216"/>
              <a:gd name="connsiteY3" fmla="*/ 148521 h 891108"/>
              <a:gd name="connsiteX4" fmla="*/ 1782216 w 1782216"/>
              <a:gd name="connsiteY4" fmla="*/ 742587 h 891108"/>
              <a:gd name="connsiteX5" fmla="*/ 1633695 w 1782216"/>
              <a:gd name="connsiteY5" fmla="*/ 891108 h 891108"/>
              <a:gd name="connsiteX6" fmla="*/ 148521 w 1782216"/>
              <a:gd name="connsiteY6" fmla="*/ 891108 h 891108"/>
              <a:gd name="connsiteX7" fmla="*/ 0 w 1782216"/>
              <a:gd name="connsiteY7" fmla="*/ 742587 h 891108"/>
              <a:gd name="connsiteX8" fmla="*/ 0 w 1782216"/>
              <a:gd name="connsiteY8" fmla="*/ 148521 h 89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216" h="891108">
                <a:moveTo>
                  <a:pt x="0" y="148521"/>
                </a:moveTo>
                <a:cubicBezTo>
                  <a:pt x="0" y="66495"/>
                  <a:pt x="66495" y="0"/>
                  <a:pt x="148521" y="0"/>
                </a:cubicBezTo>
                <a:lnTo>
                  <a:pt x="1633695" y="0"/>
                </a:lnTo>
                <a:cubicBezTo>
                  <a:pt x="1715721" y="0"/>
                  <a:pt x="1782216" y="66495"/>
                  <a:pt x="1782216" y="148521"/>
                </a:cubicBezTo>
                <a:lnTo>
                  <a:pt x="1782216" y="742587"/>
                </a:lnTo>
                <a:cubicBezTo>
                  <a:pt x="1782216" y="824613"/>
                  <a:pt x="1715721" y="891108"/>
                  <a:pt x="1633695" y="891108"/>
                </a:cubicBezTo>
                <a:lnTo>
                  <a:pt x="148521" y="891108"/>
                </a:lnTo>
                <a:cubicBezTo>
                  <a:pt x="66495" y="891108"/>
                  <a:pt x="0" y="824613"/>
                  <a:pt x="0" y="742587"/>
                </a:cubicBezTo>
                <a:lnTo>
                  <a:pt x="0" y="148521"/>
                </a:lnTo>
                <a:close/>
              </a:path>
            </a:pathLst>
          </a:custGeom>
          <a:solidFill>
            <a:srgbClr val="D60093"/>
          </a:solidFill>
          <a:ln w="57150">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835" tIns="56835" rIns="56835" bIns="56835" numCol="1" spcCol="1270" anchor="ctr" anchorCtr="0">
            <a:noAutofit/>
          </a:bodyPr>
          <a:lstStyle/>
          <a:p>
            <a:pPr algn="ctr" defTabSz="933450">
              <a:lnSpc>
                <a:spcPct val="90000"/>
              </a:lnSpc>
              <a:spcBef>
                <a:spcPct val="0"/>
              </a:spcBef>
              <a:spcAft>
                <a:spcPct val="35000"/>
              </a:spcAft>
            </a:pPr>
            <a:r>
              <a:rPr lang="en-IE" sz="2100" dirty="0"/>
              <a:t>Other Learning Experiences</a:t>
            </a:r>
          </a:p>
        </p:txBody>
      </p:sp>
      <p:sp>
        <p:nvSpPr>
          <p:cNvPr id="14" name="Freeform 13"/>
          <p:cNvSpPr/>
          <p:nvPr/>
        </p:nvSpPr>
        <p:spPr>
          <a:xfrm rot="5400000">
            <a:off x="3722616" y="4964071"/>
            <a:ext cx="284534" cy="45719"/>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rgbClr val="00000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algn="ctr" defTabSz="755650">
              <a:lnSpc>
                <a:spcPct val="90000"/>
              </a:lnSpc>
              <a:spcBef>
                <a:spcPct val="0"/>
              </a:spcBef>
              <a:spcAft>
                <a:spcPct val="35000"/>
              </a:spcAft>
            </a:pPr>
            <a:endParaRPr lang="en-IE" sz="1700">
              <a:solidFill>
                <a:schemeClr val="tx1"/>
              </a:solidFill>
            </a:endParaRPr>
          </a:p>
        </p:txBody>
      </p:sp>
      <p:sp>
        <p:nvSpPr>
          <p:cNvPr id="16" name="Freeform 15"/>
          <p:cNvSpPr/>
          <p:nvPr/>
        </p:nvSpPr>
        <p:spPr>
          <a:xfrm rot="5400000">
            <a:off x="5793751" y="4899035"/>
            <a:ext cx="455233" cy="45719"/>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rgbClr val="00000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algn="ctr" defTabSz="755650">
              <a:lnSpc>
                <a:spcPct val="90000"/>
              </a:lnSpc>
              <a:spcBef>
                <a:spcPct val="0"/>
              </a:spcBef>
              <a:spcAft>
                <a:spcPct val="35000"/>
              </a:spcAft>
            </a:pPr>
            <a:endParaRPr lang="en-IE" sz="1700">
              <a:solidFill>
                <a:schemeClr val="tx1"/>
              </a:solidFill>
            </a:endParaRPr>
          </a:p>
        </p:txBody>
      </p:sp>
      <p:sp>
        <p:nvSpPr>
          <p:cNvPr id="17" name="Freeform 16"/>
          <p:cNvSpPr/>
          <p:nvPr/>
        </p:nvSpPr>
        <p:spPr>
          <a:xfrm rot="5400000">
            <a:off x="8038841" y="4976267"/>
            <a:ext cx="284534" cy="45719"/>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a:solidFill>
            <a:srgbClr val="00000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algn="ctr" defTabSz="755650">
              <a:lnSpc>
                <a:spcPct val="90000"/>
              </a:lnSpc>
              <a:spcBef>
                <a:spcPct val="0"/>
              </a:spcBef>
              <a:spcAft>
                <a:spcPct val="35000"/>
              </a:spcAft>
            </a:pPr>
            <a:endParaRPr lang="en-IE" sz="1700">
              <a:solidFill>
                <a:schemeClr val="tx1"/>
              </a:solidFill>
            </a:endParaRPr>
          </a:p>
        </p:txBody>
      </p:sp>
    </p:spTree>
    <p:custDataLst>
      <p:tags r:id="rId1"/>
    </p:custDataLst>
    <p:extLst>
      <p:ext uri="{BB962C8B-B14F-4D97-AF65-F5344CB8AC3E}">
        <p14:creationId xmlns:p14="http://schemas.microsoft.com/office/powerpoint/2010/main" val="23917989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704" y="1124744"/>
            <a:ext cx="5345302" cy="5345302"/>
          </a:xfrm>
          <a:prstGeom prst="rect">
            <a:avLst/>
          </a:prstGeom>
        </p:spPr>
      </p:pic>
    </p:spTree>
    <p:custDataLst>
      <p:tags r:id="rId1"/>
    </p:custDataLst>
    <p:extLst>
      <p:ext uri="{BB962C8B-B14F-4D97-AF65-F5344CB8AC3E}">
        <p14:creationId xmlns:p14="http://schemas.microsoft.com/office/powerpoint/2010/main" val="12759229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4"/>
          <p:cNvSpPr/>
          <p:nvPr/>
        </p:nvSpPr>
        <p:spPr>
          <a:xfrm>
            <a:off x="6034251" y="1872918"/>
            <a:ext cx="3003816" cy="4960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n-IE" sz="2400" b="1" dirty="0"/>
              <a:t>2 Short Courses</a:t>
            </a:r>
            <a:endParaRPr lang="en-IE" sz="2400" dirty="0"/>
          </a:p>
        </p:txBody>
      </p:sp>
      <p:sp>
        <p:nvSpPr>
          <p:cNvPr id="22" name="Oval 8"/>
          <p:cNvSpPr/>
          <p:nvPr/>
        </p:nvSpPr>
        <p:spPr>
          <a:xfrm>
            <a:off x="5965970" y="2873461"/>
            <a:ext cx="3234804" cy="548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n-IE" sz="2400" b="1" dirty="0"/>
              <a:t>5 priority Learning Units</a:t>
            </a:r>
          </a:p>
        </p:txBody>
      </p:sp>
      <p:sp>
        <p:nvSpPr>
          <p:cNvPr id="27" name="TextBox 26"/>
          <p:cNvSpPr txBox="1"/>
          <p:nvPr/>
        </p:nvSpPr>
        <p:spPr>
          <a:xfrm>
            <a:off x="1776237" y="646246"/>
            <a:ext cx="5759923" cy="584775"/>
          </a:xfrm>
          <a:prstGeom prst="rect">
            <a:avLst/>
          </a:prstGeom>
          <a:noFill/>
        </p:spPr>
        <p:txBody>
          <a:bodyPr wrap="square" rtlCol="0">
            <a:spAutoFit/>
          </a:bodyPr>
          <a:lstStyle/>
          <a:p>
            <a:r>
              <a:rPr lang="en-IE" sz="3200" dirty="0">
                <a:latin typeface="Arial" panose="020B0604020202020204" pitchFamily="34" charset="0"/>
                <a:cs typeface="Arial" panose="020B0604020202020204" pitchFamily="34" charset="0"/>
              </a:rPr>
              <a:t>Level 2 Learning Programmes</a:t>
            </a:r>
          </a:p>
        </p:txBody>
      </p:sp>
      <p:sp>
        <p:nvSpPr>
          <p:cNvPr id="16" name="Oval 8"/>
          <p:cNvSpPr/>
          <p:nvPr/>
        </p:nvSpPr>
        <p:spPr>
          <a:xfrm>
            <a:off x="5732883" y="4065130"/>
            <a:ext cx="3606552" cy="4047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n-IE" sz="2400" b="1" dirty="0"/>
              <a:t>24 Statements of learning</a:t>
            </a:r>
          </a:p>
        </p:txBody>
      </p:sp>
      <p:sp>
        <p:nvSpPr>
          <p:cNvPr id="23" name="Oval 8"/>
          <p:cNvSpPr/>
          <p:nvPr/>
        </p:nvSpPr>
        <p:spPr>
          <a:xfrm>
            <a:off x="6026336" y="4588762"/>
            <a:ext cx="3007879" cy="5483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n-IE" sz="2400" b="1" dirty="0"/>
              <a:t>8 Key kills</a:t>
            </a:r>
          </a:p>
        </p:txBody>
      </p:sp>
      <p:sp>
        <p:nvSpPr>
          <p:cNvPr id="24" name="Freeform 23"/>
          <p:cNvSpPr/>
          <p:nvPr/>
        </p:nvSpPr>
        <p:spPr>
          <a:xfrm>
            <a:off x="2207568" y="1231751"/>
            <a:ext cx="1400130" cy="2000187"/>
          </a:xfrm>
          <a:custGeom>
            <a:avLst/>
            <a:gdLst>
              <a:gd name="connsiteX0" fmla="*/ 0 w 2000186"/>
              <a:gd name="connsiteY0" fmla="*/ 0 h 1400130"/>
              <a:gd name="connsiteX1" fmla="*/ 1300121 w 2000186"/>
              <a:gd name="connsiteY1" fmla="*/ 0 h 1400130"/>
              <a:gd name="connsiteX2" fmla="*/ 2000186 w 2000186"/>
              <a:gd name="connsiteY2" fmla="*/ 700065 h 1400130"/>
              <a:gd name="connsiteX3" fmla="*/ 1300121 w 2000186"/>
              <a:gd name="connsiteY3" fmla="*/ 1400130 h 1400130"/>
              <a:gd name="connsiteX4" fmla="*/ 0 w 2000186"/>
              <a:gd name="connsiteY4" fmla="*/ 1400130 h 1400130"/>
              <a:gd name="connsiteX5" fmla="*/ 700065 w 2000186"/>
              <a:gd name="connsiteY5" fmla="*/ 700065 h 1400130"/>
              <a:gd name="connsiteX6" fmla="*/ 0 w 2000186"/>
              <a:gd name="connsiteY6" fmla="*/ 0 h 14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186" h="1400130">
                <a:moveTo>
                  <a:pt x="2000185" y="0"/>
                </a:moveTo>
                <a:lnTo>
                  <a:pt x="2000185" y="910085"/>
                </a:lnTo>
                <a:lnTo>
                  <a:pt x="1000093" y="1400130"/>
                </a:lnTo>
                <a:lnTo>
                  <a:pt x="1" y="910085"/>
                </a:lnTo>
                <a:lnTo>
                  <a:pt x="1" y="0"/>
                </a:lnTo>
                <a:lnTo>
                  <a:pt x="1000093" y="490045"/>
                </a:lnTo>
                <a:lnTo>
                  <a:pt x="2000185"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710861" rIns="10795" bIns="710860" numCol="1" spcCol="1270" anchor="ctr" anchorCtr="0">
            <a:noAutofit/>
          </a:bodyPr>
          <a:lstStyle/>
          <a:p>
            <a:pPr algn="ctr" defTabSz="755650">
              <a:lnSpc>
                <a:spcPct val="90000"/>
              </a:lnSpc>
              <a:spcBef>
                <a:spcPct val="0"/>
              </a:spcBef>
              <a:spcAft>
                <a:spcPct val="35000"/>
              </a:spcAft>
            </a:pPr>
            <a:r>
              <a:rPr lang="en-US" sz="1700" dirty="0"/>
              <a:t>Psychological Assessment</a:t>
            </a:r>
          </a:p>
        </p:txBody>
      </p:sp>
      <p:sp>
        <p:nvSpPr>
          <p:cNvPr id="28" name="Freeform 27"/>
          <p:cNvSpPr/>
          <p:nvPr/>
        </p:nvSpPr>
        <p:spPr>
          <a:xfrm>
            <a:off x="3607699" y="1231753"/>
            <a:ext cx="6520749" cy="1300121"/>
          </a:xfrm>
          <a:custGeom>
            <a:avLst/>
            <a:gdLst>
              <a:gd name="connsiteX0" fmla="*/ 216691 w 1300121"/>
              <a:gd name="connsiteY0" fmla="*/ 0 h 6520749"/>
              <a:gd name="connsiteX1" fmla="*/ 1083430 w 1300121"/>
              <a:gd name="connsiteY1" fmla="*/ 0 h 6520749"/>
              <a:gd name="connsiteX2" fmla="*/ 1300121 w 1300121"/>
              <a:gd name="connsiteY2" fmla="*/ 216691 h 6520749"/>
              <a:gd name="connsiteX3" fmla="*/ 1300121 w 1300121"/>
              <a:gd name="connsiteY3" fmla="*/ 6520749 h 6520749"/>
              <a:gd name="connsiteX4" fmla="*/ 1300121 w 1300121"/>
              <a:gd name="connsiteY4" fmla="*/ 6520749 h 6520749"/>
              <a:gd name="connsiteX5" fmla="*/ 0 w 1300121"/>
              <a:gd name="connsiteY5" fmla="*/ 6520749 h 6520749"/>
              <a:gd name="connsiteX6" fmla="*/ 0 w 1300121"/>
              <a:gd name="connsiteY6" fmla="*/ 6520749 h 6520749"/>
              <a:gd name="connsiteX7" fmla="*/ 0 w 1300121"/>
              <a:gd name="connsiteY7" fmla="*/ 216691 h 6520749"/>
              <a:gd name="connsiteX8" fmla="*/ 216691 w 1300121"/>
              <a:gd name="connsiteY8" fmla="*/ 0 h 652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121" h="6520749">
                <a:moveTo>
                  <a:pt x="1300121" y="1086814"/>
                </a:moveTo>
                <a:lnTo>
                  <a:pt x="1300121" y="5433935"/>
                </a:lnTo>
                <a:cubicBezTo>
                  <a:pt x="1300121" y="6034164"/>
                  <a:pt x="1280778" y="6520746"/>
                  <a:pt x="1256917" y="6520746"/>
                </a:cubicBezTo>
                <a:lnTo>
                  <a:pt x="0" y="6520746"/>
                </a:lnTo>
                <a:lnTo>
                  <a:pt x="0" y="6520746"/>
                </a:lnTo>
                <a:lnTo>
                  <a:pt x="0" y="3"/>
                </a:lnTo>
                <a:lnTo>
                  <a:pt x="0" y="3"/>
                </a:lnTo>
                <a:lnTo>
                  <a:pt x="1256917" y="3"/>
                </a:lnTo>
                <a:cubicBezTo>
                  <a:pt x="1280778" y="3"/>
                  <a:pt x="1300121" y="486585"/>
                  <a:pt x="1300121" y="1086814"/>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73626" rIns="73626" bIns="73628" numCol="1" spcCol="1270" anchor="ctr" anchorCtr="0">
            <a:noAutofit/>
          </a:bodyPr>
          <a:lstStyle/>
          <a:p>
            <a:pPr marL="171450" lvl="1" indent="-171450" defTabSz="711200">
              <a:lnSpc>
                <a:spcPct val="90000"/>
              </a:lnSpc>
              <a:spcBef>
                <a:spcPct val="0"/>
              </a:spcBef>
              <a:spcAft>
                <a:spcPct val="15000"/>
              </a:spcAft>
              <a:buChar char="••"/>
            </a:pPr>
            <a:r>
              <a:rPr lang="en-US" sz="2000" dirty="0"/>
              <a:t>Individual Education Plan (IEP)</a:t>
            </a:r>
          </a:p>
          <a:p>
            <a:pPr marL="171450" lvl="1" indent="-171450" defTabSz="711200">
              <a:lnSpc>
                <a:spcPct val="90000"/>
              </a:lnSpc>
              <a:spcBef>
                <a:spcPct val="0"/>
              </a:spcBef>
              <a:spcAft>
                <a:spcPct val="15000"/>
              </a:spcAft>
              <a:buChar char="••"/>
            </a:pPr>
            <a:r>
              <a:rPr lang="en-US" sz="2000" dirty="0" err="1"/>
              <a:t>Personalised</a:t>
            </a:r>
            <a:r>
              <a:rPr lang="en-US" sz="2000" dirty="0"/>
              <a:t> Pupil Plan (PPP) Circular 0030/2014</a:t>
            </a:r>
          </a:p>
        </p:txBody>
      </p:sp>
      <p:sp>
        <p:nvSpPr>
          <p:cNvPr id="29" name="Freeform 28"/>
          <p:cNvSpPr/>
          <p:nvPr/>
        </p:nvSpPr>
        <p:spPr>
          <a:xfrm>
            <a:off x="2207568" y="3041706"/>
            <a:ext cx="1400130" cy="2000186"/>
          </a:xfrm>
          <a:custGeom>
            <a:avLst/>
            <a:gdLst>
              <a:gd name="connsiteX0" fmla="*/ 0 w 2000186"/>
              <a:gd name="connsiteY0" fmla="*/ 0 h 1400130"/>
              <a:gd name="connsiteX1" fmla="*/ 1300121 w 2000186"/>
              <a:gd name="connsiteY1" fmla="*/ 0 h 1400130"/>
              <a:gd name="connsiteX2" fmla="*/ 2000186 w 2000186"/>
              <a:gd name="connsiteY2" fmla="*/ 700065 h 1400130"/>
              <a:gd name="connsiteX3" fmla="*/ 1300121 w 2000186"/>
              <a:gd name="connsiteY3" fmla="*/ 1400130 h 1400130"/>
              <a:gd name="connsiteX4" fmla="*/ 0 w 2000186"/>
              <a:gd name="connsiteY4" fmla="*/ 1400130 h 1400130"/>
              <a:gd name="connsiteX5" fmla="*/ 700065 w 2000186"/>
              <a:gd name="connsiteY5" fmla="*/ 700065 h 1400130"/>
              <a:gd name="connsiteX6" fmla="*/ 0 w 2000186"/>
              <a:gd name="connsiteY6" fmla="*/ 0 h 14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186" h="1400130">
                <a:moveTo>
                  <a:pt x="2000185" y="0"/>
                </a:moveTo>
                <a:lnTo>
                  <a:pt x="2000185" y="910085"/>
                </a:lnTo>
                <a:lnTo>
                  <a:pt x="1000093" y="1400130"/>
                </a:lnTo>
                <a:lnTo>
                  <a:pt x="1" y="910085"/>
                </a:lnTo>
                <a:lnTo>
                  <a:pt x="1" y="0"/>
                </a:lnTo>
                <a:lnTo>
                  <a:pt x="1000093" y="490045"/>
                </a:lnTo>
                <a:lnTo>
                  <a:pt x="2000185" y="0"/>
                </a:lnTo>
                <a:close/>
              </a:path>
            </a:pathLst>
          </a:custGeom>
        </p:spPr>
        <p:style>
          <a:lnRef idx="2">
            <a:schemeClr val="accent4">
              <a:hueOff val="-2232386"/>
              <a:satOff val="13449"/>
              <a:lumOff val="1078"/>
              <a:alphaOff val="0"/>
            </a:schemeClr>
          </a:lnRef>
          <a:fillRef idx="1">
            <a:schemeClr val="accent4">
              <a:hueOff val="-2232386"/>
              <a:satOff val="13449"/>
              <a:lumOff val="1078"/>
              <a:alphaOff val="0"/>
            </a:schemeClr>
          </a:fillRef>
          <a:effectRef idx="0">
            <a:schemeClr val="accent4">
              <a:hueOff val="-2232386"/>
              <a:satOff val="13449"/>
              <a:lumOff val="1078"/>
              <a:alphaOff val="0"/>
            </a:schemeClr>
          </a:effectRef>
          <a:fontRef idx="minor">
            <a:schemeClr val="lt1"/>
          </a:fontRef>
        </p:style>
        <p:txBody>
          <a:bodyPr spcFirstLastPara="0" vert="horz" wrap="square" lIns="10795" tIns="710860" rIns="10795" bIns="710860" numCol="1" spcCol="1270" anchor="ctr" anchorCtr="0">
            <a:noAutofit/>
          </a:bodyPr>
          <a:lstStyle/>
          <a:p>
            <a:pPr algn="ctr" defTabSz="755650">
              <a:lnSpc>
                <a:spcPct val="90000"/>
              </a:lnSpc>
              <a:spcBef>
                <a:spcPct val="0"/>
              </a:spcBef>
              <a:spcAft>
                <a:spcPct val="35000"/>
              </a:spcAft>
            </a:pPr>
            <a:r>
              <a:rPr lang="en-US" sz="1700" dirty="0"/>
              <a:t>Priority Learning Units</a:t>
            </a:r>
          </a:p>
        </p:txBody>
      </p:sp>
      <p:sp>
        <p:nvSpPr>
          <p:cNvPr id="30" name="Freeform 29"/>
          <p:cNvSpPr/>
          <p:nvPr/>
        </p:nvSpPr>
        <p:spPr>
          <a:xfrm>
            <a:off x="3607699" y="3041708"/>
            <a:ext cx="6520749" cy="1300121"/>
          </a:xfrm>
          <a:custGeom>
            <a:avLst/>
            <a:gdLst>
              <a:gd name="connsiteX0" fmla="*/ 216691 w 1300121"/>
              <a:gd name="connsiteY0" fmla="*/ 0 h 6520749"/>
              <a:gd name="connsiteX1" fmla="*/ 1083430 w 1300121"/>
              <a:gd name="connsiteY1" fmla="*/ 0 h 6520749"/>
              <a:gd name="connsiteX2" fmla="*/ 1300121 w 1300121"/>
              <a:gd name="connsiteY2" fmla="*/ 216691 h 6520749"/>
              <a:gd name="connsiteX3" fmla="*/ 1300121 w 1300121"/>
              <a:gd name="connsiteY3" fmla="*/ 6520749 h 6520749"/>
              <a:gd name="connsiteX4" fmla="*/ 1300121 w 1300121"/>
              <a:gd name="connsiteY4" fmla="*/ 6520749 h 6520749"/>
              <a:gd name="connsiteX5" fmla="*/ 0 w 1300121"/>
              <a:gd name="connsiteY5" fmla="*/ 6520749 h 6520749"/>
              <a:gd name="connsiteX6" fmla="*/ 0 w 1300121"/>
              <a:gd name="connsiteY6" fmla="*/ 6520749 h 6520749"/>
              <a:gd name="connsiteX7" fmla="*/ 0 w 1300121"/>
              <a:gd name="connsiteY7" fmla="*/ 216691 h 6520749"/>
              <a:gd name="connsiteX8" fmla="*/ 216691 w 1300121"/>
              <a:gd name="connsiteY8" fmla="*/ 0 h 652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121" h="6520749">
                <a:moveTo>
                  <a:pt x="1300121" y="1086814"/>
                </a:moveTo>
                <a:lnTo>
                  <a:pt x="1300121" y="5433935"/>
                </a:lnTo>
                <a:cubicBezTo>
                  <a:pt x="1300121" y="6034164"/>
                  <a:pt x="1280778" y="6520746"/>
                  <a:pt x="1256917" y="6520746"/>
                </a:cubicBezTo>
                <a:lnTo>
                  <a:pt x="0" y="6520746"/>
                </a:lnTo>
                <a:lnTo>
                  <a:pt x="0" y="6520746"/>
                </a:lnTo>
                <a:lnTo>
                  <a:pt x="0" y="3"/>
                </a:lnTo>
                <a:lnTo>
                  <a:pt x="0" y="3"/>
                </a:lnTo>
                <a:lnTo>
                  <a:pt x="1256917" y="3"/>
                </a:lnTo>
                <a:cubicBezTo>
                  <a:pt x="1280778" y="3"/>
                  <a:pt x="1300121" y="486585"/>
                  <a:pt x="1300121" y="1086814"/>
                </a:cubicBezTo>
                <a:close/>
              </a:path>
            </a:pathLst>
          </a:custGeom>
        </p:spPr>
        <p:style>
          <a:lnRef idx="2">
            <a:schemeClr val="accent4">
              <a:hueOff val="-2232386"/>
              <a:satOff val="13449"/>
              <a:lumOff val="1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73626" rIns="73626" bIns="73628" numCol="1" spcCol="1270" anchor="ctr" anchorCtr="0">
            <a:noAutofit/>
          </a:bodyPr>
          <a:lstStyle/>
          <a:p>
            <a:pPr marL="171450" lvl="1" indent="-171450" defTabSz="711200">
              <a:lnSpc>
                <a:spcPct val="90000"/>
              </a:lnSpc>
              <a:spcBef>
                <a:spcPct val="0"/>
              </a:spcBef>
              <a:spcAft>
                <a:spcPct val="15000"/>
              </a:spcAft>
              <a:buChar char="••"/>
            </a:pPr>
            <a:r>
              <a:rPr lang="en-IE" sz="1600" dirty="0">
                <a:solidFill>
                  <a:schemeClr val="tx1"/>
                </a:solidFill>
              </a:rPr>
              <a:t>Living in a community</a:t>
            </a:r>
            <a:endParaRPr lang="en-US" sz="1600" dirty="0"/>
          </a:p>
          <a:p>
            <a:pPr marL="171450" lvl="1" indent="-171450" defTabSz="711200">
              <a:lnSpc>
                <a:spcPct val="90000"/>
              </a:lnSpc>
              <a:spcBef>
                <a:spcPct val="0"/>
              </a:spcBef>
              <a:spcAft>
                <a:spcPct val="15000"/>
              </a:spcAft>
              <a:buChar char="••"/>
            </a:pPr>
            <a:r>
              <a:rPr lang="en-IE" sz="1600" dirty="0">
                <a:solidFill>
                  <a:schemeClr val="tx1"/>
                </a:solidFill>
              </a:rPr>
              <a:t>Preparing for work</a:t>
            </a:r>
          </a:p>
          <a:p>
            <a:pPr marL="171450" lvl="1" indent="-171450" defTabSz="711200">
              <a:lnSpc>
                <a:spcPct val="90000"/>
              </a:lnSpc>
              <a:spcBef>
                <a:spcPct val="0"/>
              </a:spcBef>
              <a:spcAft>
                <a:spcPct val="15000"/>
              </a:spcAft>
              <a:buChar char="••"/>
            </a:pPr>
            <a:r>
              <a:rPr lang="en-IE" sz="1600" dirty="0">
                <a:solidFill>
                  <a:schemeClr val="tx1"/>
                </a:solidFill>
              </a:rPr>
              <a:t>Communicating and literacy</a:t>
            </a:r>
          </a:p>
          <a:p>
            <a:pPr marL="171450" lvl="1" indent="-171450" defTabSz="711200">
              <a:lnSpc>
                <a:spcPct val="90000"/>
              </a:lnSpc>
              <a:spcBef>
                <a:spcPct val="0"/>
              </a:spcBef>
              <a:spcAft>
                <a:spcPct val="15000"/>
              </a:spcAft>
              <a:buChar char="••"/>
            </a:pPr>
            <a:r>
              <a:rPr lang="en-IE" sz="1600" dirty="0">
                <a:solidFill>
                  <a:schemeClr val="tx1"/>
                </a:solidFill>
              </a:rPr>
              <a:t>Numeracy</a:t>
            </a:r>
          </a:p>
          <a:p>
            <a:pPr marL="171450" lvl="1" indent="-171450" defTabSz="711200">
              <a:lnSpc>
                <a:spcPct val="90000"/>
              </a:lnSpc>
              <a:spcBef>
                <a:spcPct val="0"/>
              </a:spcBef>
              <a:spcAft>
                <a:spcPct val="15000"/>
              </a:spcAft>
              <a:buChar char="••"/>
            </a:pPr>
            <a:r>
              <a:rPr lang="en-IE" sz="1600" dirty="0">
                <a:solidFill>
                  <a:schemeClr val="tx1"/>
                </a:solidFill>
              </a:rPr>
              <a:t>Personal care</a:t>
            </a:r>
          </a:p>
        </p:txBody>
      </p:sp>
      <p:sp>
        <p:nvSpPr>
          <p:cNvPr id="31" name="Freeform 30"/>
          <p:cNvSpPr/>
          <p:nvPr/>
        </p:nvSpPr>
        <p:spPr>
          <a:xfrm>
            <a:off x="2207568" y="4851661"/>
            <a:ext cx="1400130" cy="2000186"/>
          </a:xfrm>
          <a:custGeom>
            <a:avLst/>
            <a:gdLst>
              <a:gd name="connsiteX0" fmla="*/ 0 w 2000186"/>
              <a:gd name="connsiteY0" fmla="*/ 0 h 1400130"/>
              <a:gd name="connsiteX1" fmla="*/ 1300121 w 2000186"/>
              <a:gd name="connsiteY1" fmla="*/ 0 h 1400130"/>
              <a:gd name="connsiteX2" fmla="*/ 2000186 w 2000186"/>
              <a:gd name="connsiteY2" fmla="*/ 700065 h 1400130"/>
              <a:gd name="connsiteX3" fmla="*/ 1300121 w 2000186"/>
              <a:gd name="connsiteY3" fmla="*/ 1400130 h 1400130"/>
              <a:gd name="connsiteX4" fmla="*/ 0 w 2000186"/>
              <a:gd name="connsiteY4" fmla="*/ 1400130 h 1400130"/>
              <a:gd name="connsiteX5" fmla="*/ 700065 w 2000186"/>
              <a:gd name="connsiteY5" fmla="*/ 700065 h 1400130"/>
              <a:gd name="connsiteX6" fmla="*/ 0 w 2000186"/>
              <a:gd name="connsiteY6" fmla="*/ 0 h 14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186" h="1400130">
                <a:moveTo>
                  <a:pt x="2000185" y="0"/>
                </a:moveTo>
                <a:lnTo>
                  <a:pt x="2000185" y="910085"/>
                </a:lnTo>
                <a:lnTo>
                  <a:pt x="1000093" y="1400130"/>
                </a:lnTo>
                <a:lnTo>
                  <a:pt x="1" y="910085"/>
                </a:lnTo>
                <a:lnTo>
                  <a:pt x="1" y="0"/>
                </a:lnTo>
                <a:lnTo>
                  <a:pt x="1000093" y="490045"/>
                </a:lnTo>
                <a:lnTo>
                  <a:pt x="2000185" y="0"/>
                </a:lnTo>
                <a:close/>
              </a:path>
            </a:pathLst>
          </a:custGeom>
        </p:spPr>
        <p:style>
          <a:lnRef idx="2">
            <a:schemeClr val="accent4">
              <a:hueOff val="-4464771"/>
              <a:satOff val="26899"/>
              <a:lumOff val="2156"/>
              <a:alphaOff val="0"/>
            </a:schemeClr>
          </a:lnRef>
          <a:fillRef idx="1">
            <a:schemeClr val="accent4">
              <a:hueOff val="-4464771"/>
              <a:satOff val="26899"/>
              <a:lumOff val="2156"/>
              <a:alphaOff val="0"/>
            </a:schemeClr>
          </a:fillRef>
          <a:effectRef idx="0">
            <a:schemeClr val="accent4">
              <a:hueOff val="-4464771"/>
              <a:satOff val="26899"/>
              <a:lumOff val="2156"/>
              <a:alphaOff val="0"/>
            </a:schemeClr>
          </a:effectRef>
          <a:fontRef idx="minor">
            <a:schemeClr val="lt1"/>
          </a:fontRef>
        </p:style>
        <p:txBody>
          <a:bodyPr spcFirstLastPara="0" vert="horz" wrap="square" lIns="10795" tIns="710860" rIns="10795" bIns="710860" numCol="1" spcCol="1270" anchor="ctr" anchorCtr="0">
            <a:noAutofit/>
          </a:bodyPr>
          <a:lstStyle/>
          <a:p>
            <a:pPr algn="ctr" defTabSz="755650">
              <a:lnSpc>
                <a:spcPct val="90000"/>
              </a:lnSpc>
              <a:spcBef>
                <a:spcPct val="0"/>
              </a:spcBef>
              <a:spcAft>
                <a:spcPct val="35000"/>
              </a:spcAft>
            </a:pPr>
            <a:r>
              <a:rPr lang="en-US" sz="1700" dirty="0"/>
              <a:t>Short Courses and or Subjects</a:t>
            </a:r>
          </a:p>
        </p:txBody>
      </p:sp>
      <p:sp>
        <p:nvSpPr>
          <p:cNvPr id="32" name="Freeform 31"/>
          <p:cNvSpPr/>
          <p:nvPr/>
        </p:nvSpPr>
        <p:spPr>
          <a:xfrm>
            <a:off x="3607699" y="4851663"/>
            <a:ext cx="6520749" cy="1300121"/>
          </a:xfrm>
          <a:custGeom>
            <a:avLst/>
            <a:gdLst>
              <a:gd name="connsiteX0" fmla="*/ 216691 w 1300121"/>
              <a:gd name="connsiteY0" fmla="*/ 0 h 6520749"/>
              <a:gd name="connsiteX1" fmla="*/ 1083430 w 1300121"/>
              <a:gd name="connsiteY1" fmla="*/ 0 h 6520749"/>
              <a:gd name="connsiteX2" fmla="*/ 1300121 w 1300121"/>
              <a:gd name="connsiteY2" fmla="*/ 216691 h 6520749"/>
              <a:gd name="connsiteX3" fmla="*/ 1300121 w 1300121"/>
              <a:gd name="connsiteY3" fmla="*/ 6520749 h 6520749"/>
              <a:gd name="connsiteX4" fmla="*/ 1300121 w 1300121"/>
              <a:gd name="connsiteY4" fmla="*/ 6520749 h 6520749"/>
              <a:gd name="connsiteX5" fmla="*/ 0 w 1300121"/>
              <a:gd name="connsiteY5" fmla="*/ 6520749 h 6520749"/>
              <a:gd name="connsiteX6" fmla="*/ 0 w 1300121"/>
              <a:gd name="connsiteY6" fmla="*/ 6520749 h 6520749"/>
              <a:gd name="connsiteX7" fmla="*/ 0 w 1300121"/>
              <a:gd name="connsiteY7" fmla="*/ 216691 h 6520749"/>
              <a:gd name="connsiteX8" fmla="*/ 216691 w 1300121"/>
              <a:gd name="connsiteY8" fmla="*/ 0 h 652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121" h="6520749">
                <a:moveTo>
                  <a:pt x="1300121" y="1086814"/>
                </a:moveTo>
                <a:lnTo>
                  <a:pt x="1300121" y="5433935"/>
                </a:lnTo>
                <a:cubicBezTo>
                  <a:pt x="1300121" y="6034164"/>
                  <a:pt x="1280778" y="6520746"/>
                  <a:pt x="1256917" y="6520746"/>
                </a:cubicBezTo>
                <a:lnTo>
                  <a:pt x="0" y="6520746"/>
                </a:lnTo>
                <a:lnTo>
                  <a:pt x="0" y="6520746"/>
                </a:lnTo>
                <a:lnTo>
                  <a:pt x="0" y="3"/>
                </a:lnTo>
                <a:lnTo>
                  <a:pt x="0" y="3"/>
                </a:lnTo>
                <a:lnTo>
                  <a:pt x="1256917" y="3"/>
                </a:lnTo>
                <a:cubicBezTo>
                  <a:pt x="1280778" y="3"/>
                  <a:pt x="1300121" y="486585"/>
                  <a:pt x="1300121" y="1086814"/>
                </a:cubicBezTo>
                <a:close/>
              </a:path>
            </a:pathLst>
          </a:custGeom>
        </p:spPr>
        <p:style>
          <a:lnRef idx="2">
            <a:schemeClr val="accent4">
              <a:hueOff val="-4464771"/>
              <a:satOff val="26899"/>
              <a:lumOff val="215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73627" rIns="73626" bIns="73627" numCol="1" spcCol="1270" anchor="ctr" anchorCtr="0">
            <a:noAutofit/>
          </a:bodyPr>
          <a:lstStyle/>
          <a:p>
            <a:pPr marL="171450" lvl="1" indent="-171450" defTabSz="711200">
              <a:lnSpc>
                <a:spcPct val="90000"/>
              </a:lnSpc>
              <a:spcBef>
                <a:spcPct val="0"/>
              </a:spcBef>
              <a:spcAft>
                <a:spcPct val="15000"/>
              </a:spcAft>
              <a:buChar char="••"/>
            </a:pPr>
            <a:r>
              <a:rPr lang="en-US" dirty="0"/>
              <a:t>Two L2 Short courses</a:t>
            </a:r>
          </a:p>
          <a:p>
            <a:pPr marL="171450" lvl="1" indent="-171450" defTabSz="711200">
              <a:lnSpc>
                <a:spcPct val="90000"/>
              </a:lnSpc>
              <a:spcBef>
                <a:spcPct val="0"/>
              </a:spcBef>
              <a:spcAft>
                <a:spcPct val="15000"/>
              </a:spcAft>
              <a:buChar char="••"/>
            </a:pPr>
            <a:r>
              <a:rPr lang="en-US" dirty="0"/>
              <a:t>May take L3 Subjects</a:t>
            </a:r>
          </a:p>
        </p:txBody>
      </p:sp>
    </p:spTree>
    <p:custDataLst>
      <p:tags r:id="rId1"/>
    </p:custDataLst>
    <p:extLst>
      <p:ext uri="{BB962C8B-B14F-4D97-AF65-F5344CB8AC3E}">
        <p14:creationId xmlns:p14="http://schemas.microsoft.com/office/powerpoint/2010/main" val="2459967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 name="Rounded Rectangle 39"/>
          <p:cNvSpPr/>
          <p:nvPr/>
        </p:nvSpPr>
        <p:spPr>
          <a:xfrm>
            <a:off x="2061168" y="2220644"/>
            <a:ext cx="1702438" cy="770448"/>
          </a:xfrm>
          <a:prstGeom prst="roundRect">
            <a:avLst/>
          </a:prstGeom>
          <a:solidFill>
            <a:srgbClr val="345FC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a:t>Computers</a:t>
            </a:r>
          </a:p>
        </p:txBody>
      </p:sp>
      <p:sp>
        <p:nvSpPr>
          <p:cNvPr id="41" name="Rounded Rectangle 40"/>
          <p:cNvSpPr/>
          <p:nvPr/>
        </p:nvSpPr>
        <p:spPr>
          <a:xfrm>
            <a:off x="5167392" y="5575286"/>
            <a:ext cx="1842661" cy="950879"/>
          </a:xfrm>
          <a:prstGeom prst="roundRect">
            <a:avLst/>
          </a:prstGeom>
          <a:solidFill>
            <a:srgbClr val="AB47A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a:t>Extra-curricular Activities</a:t>
            </a:r>
          </a:p>
        </p:txBody>
      </p:sp>
      <p:sp>
        <p:nvSpPr>
          <p:cNvPr id="42" name="Rounded Rectangle 41"/>
          <p:cNvSpPr/>
          <p:nvPr/>
        </p:nvSpPr>
        <p:spPr>
          <a:xfrm>
            <a:off x="8233285" y="4811290"/>
            <a:ext cx="2036246" cy="1041104"/>
          </a:xfrm>
          <a:prstGeom prst="roundRect">
            <a:avLst/>
          </a:prstGeom>
          <a:solidFill>
            <a:srgbClr val="89B55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a:t>Citizenship</a:t>
            </a:r>
          </a:p>
          <a:p>
            <a:pPr algn="ctr"/>
            <a:r>
              <a:rPr lang="en-IE" dirty="0"/>
              <a:t>Student Council</a:t>
            </a:r>
          </a:p>
        </p:txBody>
      </p:sp>
      <p:sp>
        <p:nvSpPr>
          <p:cNvPr id="43" name="Rounded Rectangle 42"/>
          <p:cNvSpPr/>
          <p:nvPr/>
        </p:nvSpPr>
        <p:spPr>
          <a:xfrm>
            <a:off x="4862673" y="410281"/>
            <a:ext cx="2104184" cy="899928"/>
          </a:xfrm>
          <a:prstGeom prst="roundRect">
            <a:avLst/>
          </a:prstGeom>
          <a:solidFill>
            <a:srgbClr val="B1544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a:t>Spirituality</a:t>
            </a:r>
          </a:p>
          <a:p>
            <a:pPr algn="ctr"/>
            <a:r>
              <a:rPr lang="en-IE" dirty="0"/>
              <a:t>Ethics</a:t>
            </a:r>
          </a:p>
        </p:txBody>
      </p:sp>
      <p:sp>
        <p:nvSpPr>
          <p:cNvPr id="44" name="Rounded Rectangle 43"/>
          <p:cNvSpPr/>
          <p:nvPr/>
        </p:nvSpPr>
        <p:spPr>
          <a:xfrm>
            <a:off x="1935737" y="4296296"/>
            <a:ext cx="2070207" cy="824161"/>
          </a:xfrm>
          <a:prstGeom prst="roundRect">
            <a:avLst/>
          </a:prstGeom>
          <a:solidFill>
            <a:srgbClr val="7C41C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a:t>Co-curricular Activities</a:t>
            </a:r>
            <a:endParaRPr lang="en-IE" dirty="0"/>
          </a:p>
        </p:txBody>
      </p:sp>
      <p:sp>
        <p:nvSpPr>
          <p:cNvPr id="45" name="Oval 44"/>
          <p:cNvSpPr/>
          <p:nvPr/>
        </p:nvSpPr>
        <p:spPr>
          <a:xfrm>
            <a:off x="5505450" y="3721895"/>
            <a:ext cx="1040606" cy="42386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58" name="green">
            <a:hlinkClick r:id="" action="ppaction://noaction"/>
          </p:cNvPr>
          <p:cNvSpPr>
            <a:spLocks/>
          </p:cNvSpPr>
          <p:nvPr/>
        </p:nvSpPr>
        <p:spPr bwMode="auto">
          <a:xfrm rot="5400000">
            <a:off x="5033920" y="871026"/>
            <a:ext cx="2175844" cy="3805541"/>
          </a:xfrm>
          <a:custGeom>
            <a:avLst/>
            <a:gdLst>
              <a:gd name="T0" fmla="*/ 8 w 2060"/>
              <a:gd name="T1" fmla="*/ 1560 h 3414"/>
              <a:gd name="T2" fmla="*/ 54 w 2060"/>
              <a:gd name="T3" fmla="*/ 1298 h 3414"/>
              <a:gd name="T4" fmla="*/ 130 w 2060"/>
              <a:gd name="T5" fmla="*/ 1062 h 3414"/>
              <a:gd name="T6" fmla="*/ 232 w 2060"/>
              <a:gd name="T7" fmla="*/ 852 h 3414"/>
              <a:gd name="T8" fmla="*/ 358 w 2060"/>
              <a:gd name="T9" fmla="*/ 666 h 3414"/>
              <a:gd name="T10" fmla="*/ 502 w 2060"/>
              <a:gd name="T11" fmla="*/ 502 h 3414"/>
              <a:gd name="T12" fmla="*/ 608 w 2060"/>
              <a:gd name="T13" fmla="*/ 404 h 3414"/>
              <a:gd name="T14" fmla="*/ 786 w 2060"/>
              <a:gd name="T15" fmla="*/ 272 h 3414"/>
              <a:gd name="T16" fmla="*/ 988 w 2060"/>
              <a:gd name="T17" fmla="*/ 162 h 3414"/>
              <a:gd name="T18" fmla="*/ 1214 w 2060"/>
              <a:gd name="T19" fmla="*/ 78 h 3414"/>
              <a:gd name="T20" fmla="*/ 1468 w 2060"/>
              <a:gd name="T21" fmla="*/ 20 h 3414"/>
              <a:gd name="T22" fmla="*/ 1694 w 2060"/>
              <a:gd name="T23" fmla="*/ 0 h 3414"/>
              <a:gd name="T24" fmla="*/ 1878 w 2060"/>
              <a:gd name="T25" fmla="*/ 192 h 3414"/>
              <a:gd name="T26" fmla="*/ 2060 w 2060"/>
              <a:gd name="T27" fmla="*/ 382 h 3414"/>
              <a:gd name="T28" fmla="*/ 1826 w 2060"/>
              <a:gd name="T29" fmla="*/ 610 h 3414"/>
              <a:gd name="T30" fmla="*/ 1722 w 2060"/>
              <a:gd name="T31" fmla="*/ 710 h 3414"/>
              <a:gd name="T32" fmla="*/ 1698 w 2060"/>
              <a:gd name="T33" fmla="*/ 726 h 3414"/>
              <a:gd name="T34" fmla="*/ 1646 w 2060"/>
              <a:gd name="T35" fmla="*/ 732 h 3414"/>
              <a:gd name="T36" fmla="*/ 1594 w 2060"/>
              <a:gd name="T37" fmla="*/ 734 h 3414"/>
              <a:gd name="T38" fmla="*/ 1462 w 2060"/>
              <a:gd name="T39" fmla="*/ 758 h 3414"/>
              <a:gd name="T40" fmla="*/ 1338 w 2060"/>
              <a:gd name="T41" fmla="*/ 798 h 3414"/>
              <a:gd name="T42" fmla="*/ 1226 w 2060"/>
              <a:gd name="T43" fmla="*/ 852 h 3414"/>
              <a:gd name="T44" fmla="*/ 1124 w 2060"/>
              <a:gd name="T45" fmla="*/ 916 h 3414"/>
              <a:gd name="T46" fmla="*/ 1036 w 2060"/>
              <a:gd name="T47" fmla="*/ 992 h 3414"/>
              <a:gd name="T48" fmla="*/ 978 w 2060"/>
              <a:gd name="T49" fmla="*/ 1050 h 3414"/>
              <a:gd name="T50" fmla="*/ 898 w 2060"/>
              <a:gd name="T51" fmla="*/ 1156 h 3414"/>
              <a:gd name="T52" fmla="*/ 828 w 2060"/>
              <a:gd name="T53" fmla="*/ 1274 h 3414"/>
              <a:gd name="T54" fmla="*/ 788 w 2060"/>
              <a:gd name="T55" fmla="*/ 1362 h 3414"/>
              <a:gd name="T56" fmla="*/ 748 w 2060"/>
              <a:gd name="T57" fmla="*/ 1502 h 3414"/>
              <a:gd name="T58" fmla="*/ 730 w 2060"/>
              <a:gd name="T59" fmla="*/ 1650 h 3414"/>
              <a:gd name="T60" fmla="*/ 732 w 2060"/>
              <a:gd name="T61" fmla="*/ 1802 h 3414"/>
              <a:gd name="T62" fmla="*/ 756 w 2060"/>
              <a:gd name="T63" fmla="*/ 1948 h 3414"/>
              <a:gd name="T64" fmla="*/ 802 w 2060"/>
              <a:gd name="T65" fmla="*/ 2086 h 3414"/>
              <a:gd name="T66" fmla="*/ 860 w 2060"/>
              <a:gd name="T67" fmla="*/ 2204 h 3414"/>
              <a:gd name="T68" fmla="*/ 972 w 2060"/>
              <a:gd name="T69" fmla="*/ 2362 h 3414"/>
              <a:gd name="T70" fmla="*/ 1112 w 2060"/>
              <a:gd name="T71" fmla="*/ 2492 h 3414"/>
              <a:gd name="T72" fmla="*/ 1280 w 2060"/>
              <a:gd name="T73" fmla="*/ 2594 h 3414"/>
              <a:gd name="T74" fmla="*/ 1476 w 2060"/>
              <a:gd name="T75" fmla="*/ 2662 h 3414"/>
              <a:gd name="T76" fmla="*/ 1624 w 2060"/>
              <a:gd name="T77" fmla="*/ 2688 h 3414"/>
              <a:gd name="T78" fmla="*/ 1314 w 2060"/>
              <a:gd name="T79" fmla="*/ 2994 h 3414"/>
              <a:gd name="T80" fmla="*/ 1274 w 2060"/>
              <a:gd name="T81" fmla="*/ 3034 h 3414"/>
              <a:gd name="T82" fmla="*/ 1274 w 2060"/>
              <a:gd name="T83" fmla="*/ 3044 h 3414"/>
              <a:gd name="T84" fmla="*/ 1316 w 2060"/>
              <a:gd name="T85" fmla="*/ 3086 h 3414"/>
              <a:gd name="T86" fmla="*/ 1614 w 2060"/>
              <a:gd name="T87" fmla="*/ 3392 h 3414"/>
              <a:gd name="T88" fmla="*/ 1628 w 2060"/>
              <a:gd name="T89" fmla="*/ 3408 h 3414"/>
              <a:gd name="T90" fmla="*/ 1628 w 2060"/>
              <a:gd name="T91" fmla="*/ 3414 h 3414"/>
              <a:gd name="T92" fmla="*/ 1358 w 2060"/>
              <a:gd name="T93" fmla="*/ 3378 h 3414"/>
              <a:gd name="T94" fmla="*/ 1118 w 2060"/>
              <a:gd name="T95" fmla="*/ 3310 h 3414"/>
              <a:gd name="T96" fmla="*/ 904 w 2060"/>
              <a:gd name="T97" fmla="*/ 3216 h 3414"/>
              <a:gd name="T98" fmla="*/ 714 w 2060"/>
              <a:gd name="T99" fmla="*/ 3096 h 3414"/>
              <a:gd name="T100" fmla="*/ 546 w 2060"/>
              <a:gd name="T101" fmla="*/ 2958 h 3414"/>
              <a:gd name="T102" fmla="*/ 444 w 2060"/>
              <a:gd name="T103" fmla="*/ 2856 h 3414"/>
              <a:gd name="T104" fmla="*/ 306 w 2060"/>
              <a:gd name="T105" fmla="*/ 2686 h 3414"/>
              <a:gd name="T106" fmla="*/ 192 w 2060"/>
              <a:gd name="T107" fmla="*/ 2492 h 3414"/>
              <a:gd name="T108" fmla="*/ 100 w 2060"/>
              <a:gd name="T109" fmla="*/ 2276 h 3414"/>
              <a:gd name="T110" fmla="*/ 34 w 2060"/>
              <a:gd name="T111" fmla="*/ 2034 h 3414"/>
              <a:gd name="T112" fmla="*/ 0 w 2060"/>
              <a:gd name="T113" fmla="*/ 1764 h 3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60" h="3414">
                <a:moveTo>
                  <a:pt x="0" y="1654"/>
                </a:moveTo>
                <a:lnTo>
                  <a:pt x="0" y="1654"/>
                </a:lnTo>
                <a:lnTo>
                  <a:pt x="8" y="1560"/>
                </a:lnTo>
                <a:lnTo>
                  <a:pt x="20" y="1470"/>
                </a:lnTo>
                <a:lnTo>
                  <a:pt x="34" y="1382"/>
                </a:lnTo>
                <a:lnTo>
                  <a:pt x="54" y="1298"/>
                </a:lnTo>
                <a:lnTo>
                  <a:pt x="76" y="1216"/>
                </a:lnTo>
                <a:lnTo>
                  <a:pt x="102" y="1138"/>
                </a:lnTo>
                <a:lnTo>
                  <a:pt x="130" y="1062"/>
                </a:lnTo>
                <a:lnTo>
                  <a:pt x="160" y="990"/>
                </a:lnTo>
                <a:lnTo>
                  <a:pt x="196" y="920"/>
                </a:lnTo>
                <a:lnTo>
                  <a:pt x="232" y="852"/>
                </a:lnTo>
                <a:lnTo>
                  <a:pt x="272" y="788"/>
                </a:lnTo>
                <a:lnTo>
                  <a:pt x="314" y="726"/>
                </a:lnTo>
                <a:lnTo>
                  <a:pt x="358" y="666"/>
                </a:lnTo>
                <a:lnTo>
                  <a:pt x="404" y="608"/>
                </a:lnTo>
                <a:lnTo>
                  <a:pt x="452" y="554"/>
                </a:lnTo>
                <a:lnTo>
                  <a:pt x="502" y="502"/>
                </a:lnTo>
                <a:lnTo>
                  <a:pt x="502" y="502"/>
                </a:lnTo>
                <a:lnTo>
                  <a:pt x="554" y="452"/>
                </a:lnTo>
                <a:lnTo>
                  <a:pt x="608" y="404"/>
                </a:lnTo>
                <a:lnTo>
                  <a:pt x="666" y="358"/>
                </a:lnTo>
                <a:lnTo>
                  <a:pt x="724" y="314"/>
                </a:lnTo>
                <a:lnTo>
                  <a:pt x="786" y="272"/>
                </a:lnTo>
                <a:lnTo>
                  <a:pt x="850" y="234"/>
                </a:lnTo>
                <a:lnTo>
                  <a:pt x="918" y="196"/>
                </a:lnTo>
                <a:lnTo>
                  <a:pt x="988" y="162"/>
                </a:lnTo>
                <a:lnTo>
                  <a:pt x="1060" y="132"/>
                </a:lnTo>
                <a:lnTo>
                  <a:pt x="1136" y="102"/>
                </a:lnTo>
                <a:lnTo>
                  <a:pt x="1214" y="78"/>
                </a:lnTo>
                <a:lnTo>
                  <a:pt x="1296" y="56"/>
                </a:lnTo>
                <a:lnTo>
                  <a:pt x="1380" y="36"/>
                </a:lnTo>
                <a:lnTo>
                  <a:pt x="1468" y="20"/>
                </a:lnTo>
                <a:lnTo>
                  <a:pt x="1560" y="8"/>
                </a:lnTo>
                <a:lnTo>
                  <a:pt x="1654" y="0"/>
                </a:lnTo>
                <a:lnTo>
                  <a:pt x="1694" y="0"/>
                </a:lnTo>
                <a:lnTo>
                  <a:pt x="1694" y="0"/>
                </a:lnTo>
                <a:lnTo>
                  <a:pt x="1786" y="96"/>
                </a:lnTo>
                <a:lnTo>
                  <a:pt x="1878" y="192"/>
                </a:lnTo>
                <a:lnTo>
                  <a:pt x="1970" y="286"/>
                </a:lnTo>
                <a:lnTo>
                  <a:pt x="2060" y="382"/>
                </a:lnTo>
                <a:lnTo>
                  <a:pt x="2060" y="382"/>
                </a:lnTo>
                <a:lnTo>
                  <a:pt x="1982" y="456"/>
                </a:lnTo>
                <a:lnTo>
                  <a:pt x="1904" y="532"/>
                </a:lnTo>
                <a:lnTo>
                  <a:pt x="1826" y="610"/>
                </a:lnTo>
                <a:lnTo>
                  <a:pt x="1746" y="686"/>
                </a:lnTo>
                <a:lnTo>
                  <a:pt x="1746" y="686"/>
                </a:lnTo>
                <a:lnTo>
                  <a:pt x="1722" y="710"/>
                </a:lnTo>
                <a:lnTo>
                  <a:pt x="1710" y="720"/>
                </a:lnTo>
                <a:lnTo>
                  <a:pt x="1698" y="726"/>
                </a:lnTo>
                <a:lnTo>
                  <a:pt x="1698" y="726"/>
                </a:lnTo>
                <a:lnTo>
                  <a:pt x="1686" y="730"/>
                </a:lnTo>
                <a:lnTo>
                  <a:pt x="1674" y="732"/>
                </a:lnTo>
                <a:lnTo>
                  <a:pt x="1646" y="732"/>
                </a:lnTo>
                <a:lnTo>
                  <a:pt x="1620" y="732"/>
                </a:lnTo>
                <a:lnTo>
                  <a:pt x="1594" y="734"/>
                </a:lnTo>
                <a:lnTo>
                  <a:pt x="1594" y="734"/>
                </a:lnTo>
                <a:lnTo>
                  <a:pt x="1550" y="740"/>
                </a:lnTo>
                <a:lnTo>
                  <a:pt x="1506" y="748"/>
                </a:lnTo>
                <a:lnTo>
                  <a:pt x="1462" y="758"/>
                </a:lnTo>
                <a:lnTo>
                  <a:pt x="1420" y="770"/>
                </a:lnTo>
                <a:lnTo>
                  <a:pt x="1378" y="784"/>
                </a:lnTo>
                <a:lnTo>
                  <a:pt x="1338" y="798"/>
                </a:lnTo>
                <a:lnTo>
                  <a:pt x="1300" y="816"/>
                </a:lnTo>
                <a:lnTo>
                  <a:pt x="1262" y="832"/>
                </a:lnTo>
                <a:lnTo>
                  <a:pt x="1226" y="852"/>
                </a:lnTo>
                <a:lnTo>
                  <a:pt x="1190" y="872"/>
                </a:lnTo>
                <a:lnTo>
                  <a:pt x="1156" y="894"/>
                </a:lnTo>
                <a:lnTo>
                  <a:pt x="1124" y="916"/>
                </a:lnTo>
                <a:lnTo>
                  <a:pt x="1094" y="940"/>
                </a:lnTo>
                <a:lnTo>
                  <a:pt x="1064" y="966"/>
                </a:lnTo>
                <a:lnTo>
                  <a:pt x="1036" y="992"/>
                </a:lnTo>
                <a:lnTo>
                  <a:pt x="1008" y="1018"/>
                </a:lnTo>
                <a:lnTo>
                  <a:pt x="1008" y="1018"/>
                </a:lnTo>
                <a:lnTo>
                  <a:pt x="978" y="1050"/>
                </a:lnTo>
                <a:lnTo>
                  <a:pt x="950" y="1084"/>
                </a:lnTo>
                <a:lnTo>
                  <a:pt x="924" y="1118"/>
                </a:lnTo>
                <a:lnTo>
                  <a:pt x="898" y="1156"/>
                </a:lnTo>
                <a:lnTo>
                  <a:pt x="872" y="1192"/>
                </a:lnTo>
                <a:lnTo>
                  <a:pt x="850" y="1232"/>
                </a:lnTo>
                <a:lnTo>
                  <a:pt x="828" y="1274"/>
                </a:lnTo>
                <a:lnTo>
                  <a:pt x="806" y="1318"/>
                </a:lnTo>
                <a:lnTo>
                  <a:pt x="806" y="1318"/>
                </a:lnTo>
                <a:lnTo>
                  <a:pt x="788" y="1362"/>
                </a:lnTo>
                <a:lnTo>
                  <a:pt x="772" y="1408"/>
                </a:lnTo>
                <a:lnTo>
                  <a:pt x="760" y="1454"/>
                </a:lnTo>
                <a:lnTo>
                  <a:pt x="748" y="1502"/>
                </a:lnTo>
                <a:lnTo>
                  <a:pt x="740" y="1550"/>
                </a:lnTo>
                <a:lnTo>
                  <a:pt x="734" y="1600"/>
                </a:lnTo>
                <a:lnTo>
                  <a:pt x="730" y="1650"/>
                </a:lnTo>
                <a:lnTo>
                  <a:pt x="728" y="1700"/>
                </a:lnTo>
                <a:lnTo>
                  <a:pt x="728" y="1752"/>
                </a:lnTo>
                <a:lnTo>
                  <a:pt x="732" y="1802"/>
                </a:lnTo>
                <a:lnTo>
                  <a:pt x="738" y="1852"/>
                </a:lnTo>
                <a:lnTo>
                  <a:pt x="746" y="1900"/>
                </a:lnTo>
                <a:lnTo>
                  <a:pt x="756" y="1948"/>
                </a:lnTo>
                <a:lnTo>
                  <a:pt x="768" y="1996"/>
                </a:lnTo>
                <a:lnTo>
                  <a:pt x="784" y="2042"/>
                </a:lnTo>
                <a:lnTo>
                  <a:pt x="802" y="2086"/>
                </a:lnTo>
                <a:lnTo>
                  <a:pt x="802" y="2086"/>
                </a:lnTo>
                <a:lnTo>
                  <a:pt x="830" y="2146"/>
                </a:lnTo>
                <a:lnTo>
                  <a:pt x="860" y="2204"/>
                </a:lnTo>
                <a:lnTo>
                  <a:pt x="894" y="2260"/>
                </a:lnTo>
                <a:lnTo>
                  <a:pt x="932" y="2312"/>
                </a:lnTo>
                <a:lnTo>
                  <a:pt x="972" y="2362"/>
                </a:lnTo>
                <a:lnTo>
                  <a:pt x="1016" y="2408"/>
                </a:lnTo>
                <a:lnTo>
                  <a:pt x="1062" y="2452"/>
                </a:lnTo>
                <a:lnTo>
                  <a:pt x="1112" y="2492"/>
                </a:lnTo>
                <a:lnTo>
                  <a:pt x="1166" y="2530"/>
                </a:lnTo>
                <a:lnTo>
                  <a:pt x="1222" y="2564"/>
                </a:lnTo>
                <a:lnTo>
                  <a:pt x="1280" y="2594"/>
                </a:lnTo>
                <a:lnTo>
                  <a:pt x="1342" y="2620"/>
                </a:lnTo>
                <a:lnTo>
                  <a:pt x="1408" y="2642"/>
                </a:lnTo>
                <a:lnTo>
                  <a:pt x="1476" y="2662"/>
                </a:lnTo>
                <a:lnTo>
                  <a:pt x="1548" y="2676"/>
                </a:lnTo>
                <a:lnTo>
                  <a:pt x="1624" y="2688"/>
                </a:lnTo>
                <a:lnTo>
                  <a:pt x="1624" y="2688"/>
                </a:lnTo>
                <a:lnTo>
                  <a:pt x="1470" y="2840"/>
                </a:lnTo>
                <a:lnTo>
                  <a:pt x="1314" y="2994"/>
                </a:lnTo>
                <a:lnTo>
                  <a:pt x="1314" y="2994"/>
                </a:lnTo>
                <a:lnTo>
                  <a:pt x="1288" y="3016"/>
                </a:lnTo>
                <a:lnTo>
                  <a:pt x="1276" y="3028"/>
                </a:lnTo>
                <a:lnTo>
                  <a:pt x="1274" y="3034"/>
                </a:lnTo>
                <a:lnTo>
                  <a:pt x="1272" y="3038"/>
                </a:lnTo>
                <a:lnTo>
                  <a:pt x="1272" y="3038"/>
                </a:lnTo>
                <a:lnTo>
                  <a:pt x="1274" y="3044"/>
                </a:lnTo>
                <a:lnTo>
                  <a:pt x="1278" y="3048"/>
                </a:lnTo>
                <a:lnTo>
                  <a:pt x="1290" y="3062"/>
                </a:lnTo>
                <a:lnTo>
                  <a:pt x="1316" y="3086"/>
                </a:lnTo>
                <a:lnTo>
                  <a:pt x="1316" y="3086"/>
                </a:lnTo>
                <a:lnTo>
                  <a:pt x="1464" y="3240"/>
                </a:lnTo>
                <a:lnTo>
                  <a:pt x="1614" y="3392"/>
                </a:lnTo>
                <a:lnTo>
                  <a:pt x="1614" y="3392"/>
                </a:lnTo>
                <a:lnTo>
                  <a:pt x="1624" y="3404"/>
                </a:lnTo>
                <a:lnTo>
                  <a:pt x="1628" y="3408"/>
                </a:lnTo>
                <a:lnTo>
                  <a:pt x="1628" y="3412"/>
                </a:lnTo>
                <a:lnTo>
                  <a:pt x="1628" y="3414"/>
                </a:lnTo>
                <a:lnTo>
                  <a:pt x="1628" y="3414"/>
                </a:lnTo>
                <a:lnTo>
                  <a:pt x="1534" y="3406"/>
                </a:lnTo>
                <a:lnTo>
                  <a:pt x="1446" y="3394"/>
                </a:lnTo>
                <a:lnTo>
                  <a:pt x="1358" y="3378"/>
                </a:lnTo>
                <a:lnTo>
                  <a:pt x="1276" y="3358"/>
                </a:lnTo>
                <a:lnTo>
                  <a:pt x="1196" y="3336"/>
                </a:lnTo>
                <a:lnTo>
                  <a:pt x="1118" y="3310"/>
                </a:lnTo>
                <a:lnTo>
                  <a:pt x="1044" y="3282"/>
                </a:lnTo>
                <a:lnTo>
                  <a:pt x="972" y="3250"/>
                </a:lnTo>
                <a:lnTo>
                  <a:pt x="904" y="3216"/>
                </a:lnTo>
                <a:lnTo>
                  <a:pt x="838" y="3178"/>
                </a:lnTo>
                <a:lnTo>
                  <a:pt x="774" y="3138"/>
                </a:lnTo>
                <a:lnTo>
                  <a:pt x="714" y="3096"/>
                </a:lnTo>
                <a:lnTo>
                  <a:pt x="656" y="3052"/>
                </a:lnTo>
                <a:lnTo>
                  <a:pt x="600" y="3006"/>
                </a:lnTo>
                <a:lnTo>
                  <a:pt x="546" y="2958"/>
                </a:lnTo>
                <a:lnTo>
                  <a:pt x="494" y="2908"/>
                </a:lnTo>
                <a:lnTo>
                  <a:pt x="494" y="2908"/>
                </a:lnTo>
                <a:lnTo>
                  <a:pt x="444" y="2856"/>
                </a:lnTo>
                <a:lnTo>
                  <a:pt x="396" y="2802"/>
                </a:lnTo>
                <a:lnTo>
                  <a:pt x="350" y="2746"/>
                </a:lnTo>
                <a:lnTo>
                  <a:pt x="306" y="2686"/>
                </a:lnTo>
                <a:lnTo>
                  <a:pt x="266" y="2624"/>
                </a:lnTo>
                <a:lnTo>
                  <a:pt x="228" y="2560"/>
                </a:lnTo>
                <a:lnTo>
                  <a:pt x="192" y="2492"/>
                </a:lnTo>
                <a:lnTo>
                  <a:pt x="158" y="2424"/>
                </a:lnTo>
                <a:lnTo>
                  <a:pt x="128" y="2352"/>
                </a:lnTo>
                <a:lnTo>
                  <a:pt x="100" y="2276"/>
                </a:lnTo>
                <a:lnTo>
                  <a:pt x="74" y="2198"/>
                </a:lnTo>
                <a:lnTo>
                  <a:pt x="54" y="2118"/>
                </a:lnTo>
                <a:lnTo>
                  <a:pt x="34" y="2034"/>
                </a:lnTo>
                <a:lnTo>
                  <a:pt x="20" y="1946"/>
                </a:lnTo>
                <a:lnTo>
                  <a:pt x="8" y="1856"/>
                </a:lnTo>
                <a:lnTo>
                  <a:pt x="0" y="1764"/>
                </a:lnTo>
                <a:lnTo>
                  <a:pt x="0" y="1654"/>
                </a:lnTo>
                <a:close/>
              </a:path>
            </a:pathLst>
          </a:custGeom>
          <a:solidFill>
            <a:srgbClr val="FF0000"/>
          </a:solidFill>
          <a:ln>
            <a:noFill/>
          </a:ln>
          <a:scene3d>
            <a:camera prst="orthographicFront">
              <a:rot lat="0" lon="0" rev="0"/>
            </a:camera>
            <a:lightRig rig="threePt" dir="t"/>
          </a:scene3d>
          <a:sp3d>
            <a:bevelT/>
            <a:bevelB/>
          </a:sp3d>
        </p:spPr>
        <p:txBody>
          <a:bodyPr/>
          <a:lstStyle/>
          <a:p>
            <a:pPr>
              <a:defRPr/>
            </a:pPr>
            <a:endParaRPr lang="en-US"/>
          </a:p>
        </p:txBody>
      </p:sp>
      <p:sp>
        <p:nvSpPr>
          <p:cNvPr id="59" name="gray">
            <a:hlinkClick r:id="rId4" action="ppaction://hlinksldjump"/>
          </p:cNvPr>
          <p:cNvSpPr>
            <a:spLocks/>
          </p:cNvSpPr>
          <p:nvPr/>
        </p:nvSpPr>
        <p:spPr bwMode="auto">
          <a:xfrm rot="5400000">
            <a:off x="5027291" y="2301227"/>
            <a:ext cx="2177958" cy="3803312"/>
          </a:xfrm>
          <a:custGeom>
            <a:avLst/>
            <a:gdLst>
              <a:gd name="T0" fmla="*/ 2062 w 2062"/>
              <a:gd name="T1" fmla="*/ 1758 h 3412"/>
              <a:gd name="T2" fmla="*/ 2056 w 2062"/>
              <a:gd name="T3" fmla="*/ 1552 h 3412"/>
              <a:gd name="T4" fmla="*/ 2010 w 2062"/>
              <a:gd name="T5" fmla="*/ 1290 h 3412"/>
              <a:gd name="T6" fmla="*/ 1936 w 2062"/>
              <a:gd name="T7" fmla="*/ 1056 h 3412"/>
              <a:gd name="T8" fmla="*/ 1836 w 2062"/>
              <a:gd name="T9" fmla="*/ 848 h 3412"/>
              <a:gd name="T10" fmla="*/ 1712 w 2062"/>
              <a:gd name="T11" fmla="*/ 664 h 3412"/>
              <a:gd name="T12" fmla="*/ 1566 w 2062"/>
              <a:gd name="T13" fmla="*/ 500 h 3412"/>
              <a:gd name="T14" fmla="*/ 1460 w 2062"/>
              <a:gd name="T15" fmla="*/ 402 h 3412"/>
              <a:gd name="T16" fmla="*/ 1284 w 2062"/>
              <a:gd name="T17" fmla="*/ 270 h 3412"/>
              <a:gd name="T18" fmla="*/ 1084 w 2062"/>
              <a:gd name="T19" fmla="*/ 160 h 3412"/>
              <a:gd name="T20" fmla="*/ 862 w 2062"/>
              <a:gd name="T21" fmla="*/ 74 h 3412"/>
              <a:gd name="T22" fmla="*/ 614 w 2062"/>
              <a:gd name="T23" fmla="*/ 18 h 3412"/>
              <a:gd name="T24" fmla="*/ 432 w 2062"/>
              <a:gd name="T25" fmla="*/ 0 h 3412"/>
              <a:gd name="T26" fmla="*/ 438 w 2062"/>
              <a:gd name="T27" fmla="*/ 12 h 3412"/>
              <a:gd name="T28" fmla="*/ 618 w 2062"/>
              <a:gd name="T29" fmla="*/ 196 h 3412"/>
              <a:gd name="T30" fmla="*/ 788 w 2062"/>
              <a:gd name="T31" fmla="*/ 372 h 3412"/>
              <a:gd name="T32" fmla="*/ 614 w 2062"/>
              <a:gd name="T33" fmla="*/ 550 h 3412"/>
              <a:gd name="T34" fmla="*/ 438 w 2062"/>
              <a:gd name="T35" fmla="*/ 726 h 3412"/>
              <a:gd name="T36" fmla="*/ 582 w 2062"/>
              <a:gd name="T37" fmla="*/ 750 h 3412"/>
              <a:gd name="T38" fmla="*/ 780 w 2062"/>
              <a:gd name="T39" fmla="*/ 818 h 3412"/>
              <a:gd name="T40" fmla="*/ 952 w 2062"/>
              <a:gd name="T41" fmla="*/ 920 h 3412"/>
              <a:gd name="T42" fmla="*/ 1096 w 2062"/>
              <a:gd name="T43" fmla="*/ 1054 h 3412"/>
              <a:gd name="T44" fmla="*/ 1210 w 2062"/>
              <a:gd name="T45" fmla="*/ 1214 h 3412"/>
              <a:gd name="T46" fmla="*/ 1268 w 2062"/>
              <a:gd name="T47" fmla="*/ 1336 h 3412"/>
              <a:gd name="T48" fmla="*/ 1310 w 2062"/>
              <a:gd name="T49" fmla="*/ 1472 h 3412"/>
              <a:gd name="T50" fmla="*/ 1334 w 2062"/>
              <a:gd name="T51" fmla="*/ 1616 h 3412"/>
              <a:gd name="T52" fmla="*/ 1336 w 2062"/>
              <a:gd name="T53" fmla="*/ 1760 h 3412"/>
              <a:gd name="T54" fmla="*/ 1318 w 2062"/>
              <a:gd name="T55" fmla="*/ 1904 h 3412"/>
              <a:gd name="T56" fmla="*/ 1278 w 2062"/>
              <a:gd name="T57" fmla="*/ 2044 h 3412"/>
              <a:gd name="T58" fmla="*/ 1234 w 2062"/>
              <a:gd name="T59" fmla="*/ 2146 h 3412"/>
              <a:gd name="T60" fmla="*/ 1132 w 2062"/>
              <a:gd name="T61" fmla="*/ 2306 h 3412"/>
              <a:gd name="T62" fmla="*/ 1004 w 2062"/>
              <a:gd name="T63" fmla="*/ 2444 h 3412"/>
              <a:gd name="T64" fmla="*/ 848 w 2062"/>
              <a:gd name="T65" fmla="*/ 2556 h 3412"/>
              <a:gd name="T66" fmla="*/ 668 w 2062"/>
              <a:gd name="T67" fmla="*/ 2636 h 3412"/>
              <a:gd name="T68" fmla="*/ 460 w 2062"/>
              <a:gd name="T69" fmla="*/ 2682 h 3412"/>
              <a:gd name="T70" fmla="*/ 408 w 2062"/>
              <a:gd name="T71" fmla="*/ 2682 h 3412"/>
              <a:gd name="T72" fmla="*/ 356 w 2062"/>
              <a:gd name="T73" fmla="*/ 2688 h 3412"/>
              <a:gd name="T74" fmla="*/ 332 w 2062"/>
              <a:gd name="T75" fmla="*/ 2704 h 3412"/>
              <a:gd name="T76" fmla="*/ 276 w 2062"/>
              <a:gd name="T77" fmla="*/ 2758 h 3412"/>
              <a:gd name="T78" fmla="*/ 178 w 2062"/>
              <a:gd name="T79" fmla="*/ 2860 h 3412"/>
              <a:gd name="T80" fmla="*/ 88 w 2062"/>
              <a:gd name="T81" fmla="*/ 2946 h 3412"/>
              <a:gd name="T82" fmla="*/ 0 w 2062"/>
              <a:gd name="T83" fmla="*/ 3032 h 3412"/>
              <a:gd name="T84" fmla="*/ 184 w 2062"/>
              <a:gd name="T85" fmla="*/ 3224 h 3412"/>
              <a:gd name="T86" fmla="*/ 230 w 2062"/>
              <a:gd name="T87" fmla="*/ 3272 h 3412"/>
              <a:gd name="T88" fmla="*/ 262 w 2062"/>
              <a:gd name="T89" fmla="*/ 3308 h 3412"/>
              <a:gd name="T90" fmla="*/ 322 w 2062"/>
              <a:gd name="T91" fmla="*/ 3364 h 3412"/>
              <a:gd name="T92" fmla="*/ 412 w 2062"/>
              <a:gd name="T93" fmla="*/ 3412 h 3412"/>
              <a:gd name="T94" fmla="*/ 598 w 2062"/>
              <a:gd name="T95" fmla="*/ 3392 h 3412"/>
              <a:gd name="T96" fmla="*/ 858 w 2062"/>
              <a:gd name="T97" fmla="*/ 3336 h 3412"/>
              <a:gd name="T98" fmla="*/ 1014 w 2062"/>
              <a:gd name="T99" fmla="*/ 3280 h 3412"/>
              <a:gd name="T100" fmla="*/ 1088 w 2062"/>
              <a:gd name="T101" fmla="*/ 3246 h 3412"/>
              <a:gd name="T102" fmla="*/ 1284 w 2062"/>
              <a:gd name="T103" fmla="*/ 3134 h 3412"/>
              <a:gd name="T104" fmla="*/ 1460 w 2062"/>
              <a:gd name="T105" fmla="*/ 3004 h 3412"/>
              <a:gd name="T106" fmla="*/ 1566 w 2062"/>
              <a:gd name="T107" fmla="*/ 2904 h 3412"/>
              <a:gd name="T108" fmla="*/ 1712 w 2062"/>
              <a:gd name="T109" fmla="*/ 2740 h 3412"/>
              <a:gd name="T110" fmla="*/ 1836 w 2062"/>
              <a:gd name="T111" fmla="*/ 2554 h 3412"/>
              <a:gd name="T112" fmla="*/ 1938 w 2062"/>
              <a:gd name="T113" fmla="*/ 2346 h 3412"/>
              <a:gd name="T114" fmla="*/ 2012 w 2062"/>
              <a:gd name="T115" fmla="*/ 2112 h 3412"/>
              <a:gd name="T116" fmla="*/ 2056 w 2062"/>
              <a:gd name="T117" fmla="*/ 1852 h 3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2" h="3412">
                <a:moveTo>
                  <a:pt x="2062" y="1646"/>
                </a:moveTo>
                <a:lnTo>
                  <a:pt x="2062" y="1646"/>
                </a:lnTo>
                <a:lnTo>
                  <a:pt x="2062" y="1758"/>
                </a:lnTo>
                <a:lnTo>
                  <a:pt x="2062" y="1646"/>
                </a:lnTo>
                <a:lnTo>
                  <a:pt x="2062" y="1646"/>
                </a:lnTo>
                <a:lnTo>
                  <a:pt x="2056" y="1552"/>
                </a:lnTo>
                <a:lnTo>
                  <a:pt x="2044" y="1462"/>
                </a:lnTo>
                <a:lnTo>
                  <a:pt x="2028" y="1374"/>
                </a:lnTo>
                <a:lnTo>
                  <a:pt x="2010" y="1290"/>
                </a:lnTo>
                <a:lnTo>
                  <a:pt x="1988" y="1210"/>
                </a:lnTo>
                <a:lnTo>
                  <a:pt x="1964" y="1132"/>
                </a:lnTo>
                <a:lnTo>
                  <a:pt x="1936" y="1056"/>
                </a:lnTo>
                <a:lnTo>
                  <a:pt x="1906" y="984"/>
                </a:lnTo>
                <a:lnTo>
                  <a:pt x="1872" y="916"/>
                </a:lnTo>
                <a:lnTo>
                  <a:pt x="1836" y="848"/>
                </a:lnTo>
                <a:lnTo>
                  <a:pt x="1796" y="784"/>
                </a:lnTo>
                <a:lnTo>
                  <a:pt x="1756" y="722"/>
                </a:lnTo>
                <a:lnTo>
                  <a:pt x="1712" y="664"/>
                </a:lnTo>
                <a:lnTo>
                  <a:pt x="1666" y="606"/>
                </a:lnTo>
                <a:lnTo>
                  <a:pt x="1618" y="552"/>
                </a:lnTo>
                <a:lnTo>
                  <a:pt x="1566" y="500"/>
                </a:lnTo>
                <a:lnTo>
                  <a:pt x="1566" y="500"/>
                </a:lnTo>
                <a:lnTo>
                  <a:pt x="1514" y="450"/>
                </a:lnTo>
                <a:lnTo>
                  <a:pt x="1460" y="402"/>
                </a:lnTo>
                <a:lnTo>
                  <a:pt x="1404" y="356"/>
                </a:lnTo>
                <a:lnTo>
                  <a:pt x="1344" y="312"/>
                </a:lnTo>
                <a:lnTo>
                  <a:pt x="1284" y="270"/>
                </a:lnTo>
                <a:lnTo>
                  <a:pt x="1220" y="230"/>
                </a:lnTo>
                <a:lnTo>
                  <a:pt x="1154" y="194"/>
                </a:lnTo>
                <a:lnTo>
                  <a:pt x="1084" y="160"/>
                </a:lnTo>
                <a:lnTo>
                  <a:pt x="1014" y="128"/>
                </a:lnTo>
                <a:lnTo>
                  <a:pt x="940" y="100"/>
                </a:lnTo>
                <a:lnTo>
                  <a:pt x="862" y="74"/>
                </a:lnTo>
                <a:lnTo>
                  <a:pt x="782" y="52"/>
                </a:lnTo>
                <a:lnTo>
                  <a:pt x="700" y="34"/>
                </a:lnTo>
                <a:lnTo>
                  <a:pt x="614" y="18"/>
                </a:lnTo>
                <a:lnTo>
                  <a:pt x="524" y="8"/>
                </a:lnTo>
                <a:lnTo>
                  <a:pt x="432" y="0"/>
                </a:lnTo>
                <a:lnTo>
                  <a:pt x="432" y="0"/>
                </a:lnTo>
                <a:lnTo>
                  <a:pt x="432" y="4"/>
                </a:lnTo>
                <a:lnTo>
                  <a:pt x="434" y="6"/>
                </a:lnTo>
                <a:lnTo>
                  <a:pt x="438" y="12"/>
                </a:lnTo>
                <a:lnTo>
                  <a:pt x="450" y="20"/>
                </a:lnTo>
                <a:lnTo>
                  <a:pt x="450" y="20"/>
                </a:lnTo>
                <a:lnTo>
                  <a:pt x="618" y="196"/>
                </a:lnTo>
                <a:lnTo>
                  <a:pt x="704" y="286"/>
                </a:lnTo>
                <a:lnTo>
                  <a:pt x="788" y="372"/>
                </a:lnTo>
                <a:lnTo>
                  <a:pt x="788" y="372"/>
                </a:lnTo>
                <a:lnTo>
                  <a:pt x="746" y="418"/>
                </a:lnTo>
                <a:lnTo>
                  <a:pt x="702" y="462"/>
                </a:lnTo>
                <a:lnTo>
                  <a:pt x="614" y="550"/>
                </a:lnTo>
                <a:lnTo>
                  <a:pt x="524" y="636"/>
                </a:lnTo>
                <a:lnTo>
                  <a:pt x="480" y="680"/>
                </a:lnTo>
                <a:lnTo>
                  <a:pt x="438" y="726"/>
                </a:lnTo>
                <a:lnTo>
                  <a:pt x="438" y="726"/>
                </a:lnTo>
                <a:lnTo>
                  <a:pt x="510" y="736"/>
                </a:lnTo>
                <a:lnTo>
                  <a:pt x="582" y="750"/>
                </a:lnTo>
                <a:lnTo>
                  <a:pt x="650" y="768"/>
                </a:lnTo>
                <a:lnTo>
                  <a:pt x="716" y="792"/>
                </a:lnTo>
                <a:lnTo>
                  <a:pt x="780" y="818"/>
                </a:lnTo>
                <a:lnTo>
                  <a:pt x="840" y="848"/>
                </a:lnTo>
                <a:lnTo>
                  <a:pt x="898" y="882"/>
                </a:lnTo>
                <a:lnTo>
                  <a:pt x="952" y="920"/>
                </a:lnTo>
                <a:lnTo>
                  <a:pt x="1004" y="960"/>
                </a:lnTo>
                <a:lnTo>
                  <a:pt x="1052" y="1006"/>
                </a:lnTo>
                <a:lnTo>
                  <a:pt x="1096" y="1054"/>
                </a:lnTo>
                <a:lnTo>
                  <a:pt x="1138" y="1104"/>
                </a:lnTo>
                <a:lnTo>
                  <a:pt x="1176" y="1158"/>
                </a:lnTo>
                <a:lnTo>
                  <a:pt x="1210" y="1214"/>
                </a:lnTo>
                <a:lnTo>
                  <a:pt x="1240" y="1274"/>
                </a:lnTo>
                <a:lnTo>
                  <a:pt x="1268" y="1336"/>
                </a:lnTo>
                <a:lnTo>
                  <a:pt x="1268" y="1336"/>
                </a:lnTo>
                <a:lnTo>
                  <a:pt x="1284" y="1380"/>
                </a:lnTo>
                <a:lnTo>
                  <a:pt x="1298" y="1426"/>
                </a:lnTo>
                <a:lnTo>
                  <a:pt x="1310" y="1472"/>
                </a:lnTo>
                <a:lnTo>
                  <a:pt x="1320" y="1520"/>
                </a:lnTo>
                <a:lnTo>
                  <a:pt x="1328" y="1566"/>
                </a:lnTo>
                <a:lnTo>
                  <a:pt x="1334" y="1616"/>
                </a:lnTo>
                <a:lnTo>
                  <a:pt x="1336" y="1664"/>
                </a:lnTo>
                <a:lnTo>
                  <a:pt x="1338" y="1712"/>
                </a:lnTo>
                <a:lnTo>
                  <a:pt x="1336" y="1760"/>
                </a:lnTo>
                <a:lnTo>
                  <a:pt x="1332" y="1808"/>
                </a:lnTo>
                <a:lnTo>
                  <a:pt x="1326" y="1856"/>
                </a:lnTo>
                <a:lnTo>
                  <a:pt x="1318" y="1904"/>
                </a:lnTo>
                <a:lnTo>
                  <a:pt x="1308" y="1952"/>
                </a:lnTo>
                <a:lnTo>
                  <a:pt x="1294" y="1998"/>
                </a:lnTo>
                <a:lnTo>
                  <a:pt x="1278" y="2044"/>
                </a:lnTo>
                <a:lnTo>
                  <a:pt x="1260" y="2088"/>
                </a:lnTo>
                <a:lnTo>
                  <a:pt x="1260" y="2088"/>
                </a:lnTo>
                <a:lnTo>
                  <a:pt x="1234" y="2146"/>
                </a:lnTo>
                <a:lnTo>
                  <a:pt x="1202" y="2202"/>
                </a:lnTo>
                <a:lnTo>
                  <a:pt x="1170" y="2256"/>
                </a:lnTo>
                <a:lnTo>
                  <a:pt x="1132" y="2306"/>
                </a:lnTo>
                <a:lnTo>
                  <a:pt x="1092" y="2356"/>
                </a:lnTo>
                <a:lnTo>
                  <a:pt x="1050" y="2402"/>
                </a:lnTo>
                <a:lnTo>
                  <a:pt x="1004" y="2444"/>
                </a:lnTo>
                <a:lnTo>
                  <a:pt x="954" y="2484"/>
                </a:lnTo>
                <a:lnTo>
                  <a:pt x="904" y="2522"/>
                </a:lnTo>
                <a:lnTo>
                  <a:pt x="848" y="2556"/>
                </a:lnTo>
                <a:lnTo>
                  <a:pt x="790" y="2586"/>
                </a:lnTo>
                <a:lnTo>
                  <a:pt x="730" y="2612"/>
                </a:lnTo>
                <a:lnTo>
                  <a:pt x="668" y="2636"/>
                </a:lnTo>
                <a:lnTo>
                  <a:pt x="602" y="2656"/>
                </a:lnTo>
                <a:lnTo>
                  <a:pt x="532" y="2670"/>
                </a:lnTo>
                <a:lnTo>
                  <a:pt x="460" y="2682"/>
                </a:lnTo>
                <a:lnTo>
                  <a:pt x="460" y="2682"/>
                </a:lnTo>
                <a:lnTo>
                  <a:pt x="436" y="2682"/>
                </a:lnTo>
                <a:lnTo>
                  <a:pt x="408" y="2682"/>
                </a:lnTo>
                <a:lnTo>
                  <a:pt x="382" y="2684"/>
                </a:lnTo>
                <a:lnTo>
                  <a:pt x="368" y="2686"/>
                </a:lnTo>
                <a:lnTo>
                  <a:pt x="356" y="2688"/>
                </a:lnTo>
                <a:lnTo>
                  <a:pt x="356" y="2688"/>
                </a:lnTo>
                <a:lnTo>
                  <a:pt x="346" y="2694"/>
                </a:lnTo>
                <a:lnTo>
                  <a:pt x="332" y="2704"/>
                </a:lnTo>
                <a:lnTo>
                  <a:pt x="310" y="2726"/>
                </a:lnTo>
                <a:lnTo>
                  <a:pt x="310" y="2726"/>
                </a:lnTo>
                <a:lnTo>
                  <a:pt x="276" y="2758"/>
                </a:lnTo>
                <a:lnTo>
                  <a:pt x="242" y="2792"/>
                </a:lnTo>
                <a:lnTo>
                  <a:pt x="178" y="2860"/>
                </a:lnTo>
                <a:lnTo>
                  <a:pt x="178" y="2860"/>
                </a:lnTo>
                <a:lnTo>
                  <a:pt x="156" y="2882"/>
                </a:lnTo>
                <a:lnTo>
                  <a:pt x="134" y="2904"/>
                </a:lnTo>
                <a:lnTo>
                  <a:pt x="88" y="2946"/>
                </a:lnTo>
                <a:lnTo>
                  <a:pt x="44" y="2988"/>
                </a:lnTo>
                <a:lnTo>
                  <a:pt x="22" y="3010"/>
                </a:lnTo>
                <a:lnTo>
                  <a:pt x="0" y="3032"/>
                </a:lnTo>
                <a:lnTo>
                  <a:pt x="0" y="3032"/>
                </a:lnTo>
                <a:lnTo>
                  <a:pt x="92" y="3130"/>
                </a:lnTo>
                <a:lnTo>
                  <a:pt x="184" y="3224"/>
                </a:lnTo>
                <a:lnTo>
                  <a:pt x="184" y="3224"/>
                </a:lnTo>
                <a:lnTo>
                  <a:pt x="230" y="3272"/>
                </a:lnTo>
                <a:lnTo>
                  <a:pt x="230" y="3272"/>
                </a:lnTo>
                <a:lnTo>
                  <a:pt x="242" y="3284"/>
                </a:lnTo>
                <a:lnTo>
                  <a:pt x="252" y="3296"/>
                </a:lnTo>
                <a:lnTo>
                  <a:pt x="262" y="3308"/>
                </a:lnTo>
                <a:lnTo>
                  <a:pt x="274" y="3320"/>
                </a:lnTo>
                <a:lnTo>
                  <a:pt x="274" y="3320"/>
                </a:lnTo>
                <a:lnTo>
                  <a:pt x="322" y="3364"/>
                </a:lnTo>
                <a:lnTo>
                  <a:pt x="344" y="3388"/>
                </a:lnTo>
                <a:lnTo>
                  <a:pt x="366" y="3412"/>
                </a:lnTo>
                <a:lnTo>
                  <a:pt x="412" y="3412"/>
                </a:lnTo>
                <a:lnTo>
                  <a:pt x="412" y="3412"/>
                </a:lnTo>
                <a:lnTo>
                  <a:pt x="506" y="3404"/>
                </a:lnTo>
                <a:lnTo>
                  <a:pt x="598" y="3392"/>
                </a:lnTo>
                <a:lnTo>
                  <a:pt x="688" y="3376"/>
                </a:lnTo>
                <a:lnTo>
                  <a:pt x="774" y="3358"/>
                </a:lnTo>
                <a:lnTo>
                  <a:pt x="858" y="3336"/>
                </a:lnTo>
                <a:lnTo>
                  <a:pt x="938" y="3310"/>
                </a:lnTo>
                <a:lnTo>
                  <a:pt x="976" y="3296"/>
                </a:lnTo>
                <a:lnTo>
                  <a:pt x="1014" y="3280"/>
                </a:lnTo>
                <a:lnTo>
                  <a:pt x="1052" y="3264"/>
                </a:lnTo>
                <a:lnTo>
                  <a:pt x="1088" y="3246"/>
                </a:lnTo>
                <a:lnTo>
                  <a:pt x="1088" y="3246"/>
                </a:lnTo>
                <a:lnTo>
                  <a:pt x="1156" y="3210"/>
                </a:lnTo>
                <a:lnTo>
                  <a:pt x="1222" y="3172"/>
                </a:lnTo>
                <a:lnTo>
                  <a:pt x="1284" y="3134"/>
                </a:lnTo>
                <a:lnTo>
                  <a:pt x="1344" y="3092"/>
                </a:lnTo>
                <a:lnTo>
                  <a:pt x="1404" y="3048"/>
                </a:lnTo>
                <a:lnTo>
                  <a:pt x="1460" y="3004"/>
                </a:lnTo>
                <a:lnTo>
                  <a:pt x="1514" y="2954"/>
                </a:lnTo>
                <a:lnTo>
                  <a:pt x="1566" y="2904"/>
                </a:lnTo>
                <a:lnTo>
                  <a:pt x="1566" y="2904"/>
                </a:lnTo>
                <a:lnTo>
                  <a:pt x="1618" y="2852"/>
                </a:lnTo>
                <a:lnTo>
                  <a:pt x="1666" y="2798"/>
                </a:lnTo>
                <a:lnTo>
                  <a:pt x="1712" y="2740"/>
                </a:lnTo>
                <a:lnTo>
                  <a:pt x="1756" y="2680"/>
                </a:lnTo>
                <a:lnTo>
                  <a:pt x="1798" y="2618"/>
                </a:lnTo>
                <a:lnTo>
                  <a:pt x="1836" y="2554"/>
                </a:lnTo>
                <a:lnTo>
                  <a:pt x="1874" y="2488"/>
                </a:lnTo>
                <a:lnTo>
                  <a:pt x="1906" y="2418"/>
                </a:lnTo>
                <a:lnTo>
                  <a:pt x="1938" y="2346"/>
                </a:lnTo>
                <a:lnTo>
                  <a:pt x="1966" y="2270"/>
                </a:lnTo>
                <a:lnTo>
                  <a:pt x="1990" y="2192"/>
                </a:lnTo>
                <a:lnTo>
                  <a:pt x="2012" y="2112"/>
                </a:lnTo>
                <a:lnTo>
                  <a:pt x="2030" y="2028"/>
                </a:lnTo>
                <a:lnTo>
                  <a:pt x="2044" y="1942"/>
                </a:lnTo>
                <a:lnTo>
                  <a:pt x="2056" y="1852"/>
                </a:lnTo>
                <a:lnTo>
                  <a:pt x="2062" y="1758"/>
                </a:lnTo>
                <a:lnTo>
                  <a:pt x="2062" y="1646"/>
                </a:lnTo>
                <a:close/>
              </a:path>
            </a:pathLst>
          </a:custGeom>
          <a:solidFill>
            <a:schemeClr val="accent6">
              <a:lumMod val="75000"/>
            </a:schemeClr>
          </a:solidFill>
          <a:ln>
            <a:noFill/>
          </a:ln>
          <a:scene3d>
            <a:camera prst="orthographicFront">
              <a:rot lat="0" lon="0" rev="0"/>
            </a:camera>
            <a:lightRig rig="threePt" dir="t"/>
          </a:scene3d>
          <a:sp3d>
            <a:bevelT/>
            <a:bevelB/>
          </a:sp3d>
        </p:spPr>
        <p:txBody>
          <a:bodyPr/>
          <a:lstStyle/>
          <a:p>
            <a:pPr>
              <a:defRPr/>
            </a:pPr>
            <a:endParaRPr lang="en-US"/>
          </a:p>
        </p:txBody>
      </p:sp>
      <p:sp>
        <p:nvSpPr>
          <p:cNvPr id="60" name="orange text">
            <a:hlinkClick r:id="" action="ppaction://noaction"/>
          </p:cNvPr>
          <p:cNvSpPr txBox="1">
            <a:spLocks noChangeArrowheads="1"/>
          </p:cNvSpPr>
          <p:nvPr/>
        </p:nvSpPr>
        <p:spPr bwMode="auto">
          <a:xfrm>
            <a:off x="5022773" y="1741833"/>
            <a:ext cx="23351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000" dirty="0">
                <a:solidFill>
                  <a:schemeClr val="bg1"/>
                </a:solidFill>
              </a:rPr>
              <a:t>24 Statements</a:t>
            </a:r>
          </a:p>
          <a:p>
            <a:pPr algn="ctr"/>
            <a:r>
              <a:rPr lang="en-US" altLang="en-US" sz="2000" dirty="0">
                <a:solidFill>
                  <a:schemeClr val="bg1"/>
                </a:solidFill>
              </a:rPr>
              <a:t> of Learning</a:t>
            </a:r>
          </a:p>
        </p:txBody>
      </p:sp>
      <p:sp>
        <p:nvSpPr>
          <p:cNvPr id="61" name="green TextBox 25">
            <a:hlinkClick r:id="rId4" action="ppaction://hlinksldjump"/>
          </p:cNvPr>
          <p:cNvSpPr txBox="1">
            <a:spLocks noChangeArrowheads="1"/>
          </p:cNvSpPr>
          <p:nvPr/>
        </p:nvSpPr>
        <p:spPr bwMode="auto">
          <a:xfrm>
            <a:off x="4952033" y="4719999"/>
            <a:ext cx="23351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dirty="0">
                <a:solidFill>
                  <a:schemeClr val="bg1"/>
                </a:solidFill>
              </a:rPr>
              <a:t>Key Skills</a:t>
            </a:r>
          </a:p>
        </p:txBody>
      </p:sp>
      <p:sp>
        <p:nvSpPr>
          <p:cNvPr id="62" name="Teal">
            <a:hlinkClick r:id="" action="ppaction://noaction"/>
          </p:cNvPr>
          <p:cNvSpPr/>
          <p:nvPr/>
        </p:nvSpPr>
        <p:spPr>
          <a:xfrm>
            <a:off x="5143362" y="2584498"/>
            <a:ext cx="1966451" cy="1829962"/>
          </a:xfrm>
          <a:prstGeom prst="ellipse">
            <a:avLst/>
          </a:prstGeom>
          <a:solidFill>
            <a:schemeClr val="accent2">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3" name="green TextBox 25">
            <a:hlinkClick r:id="" action="ppaction://noaction"/>
          </p:cNvPr>
          <p:cNvSpPr txBox="1">
            <a:spLocks noChangeArrowheads="1"/>
          </p:cNvSpPr>
          <p:nvPr/>
        </p:nvSpPr>
        <p:spPr bwMode="auto">
          <a:xfrm>
            <a:off x="5022774" y="3113904"/>
            <a:ext cx="23351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000" dirty="0">
                <a:solidFill>
                  <a:schemeClr val="bg1"/>
                </a:solidFill>
              </a:rPr>
              <a:t>Other Learning Experiences</a:t>
            </a:r>
          </a:p>
        </p:txBody>
      </p:sp>
      <p:sp>
        <p:nvSpPr>
          <p:cNvPr id="18" name="Rounded Rectangle 17"/>
          <p:cNvSpPr/>
          <p:nvPr/>
        </p:nvSpPr>
        <p:spPr>
          <a:xfrm>
            <a:off x="8556858" y="1966374"/>
            <a:ext cx="1850170" cy="814927"/>
          </a:xfrm>
          <a:prstGeom prst="roundRect">
            <a:avLst/>
          </a:prstGeom>
          <a:solidFill>
            <a:srgbClr val="DBB84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a:t>Guidance and Counselling</a:t>
            </a:r>
          </a:p>
        </p:txBody>
      </p:sp>
      <p:sp>
        <p:nvSpPr>
          <p:cNvPr id="19" name="Rounded Rectangle 18"/>
          <p:cNvSpPr/>
          <p:nvPr/>
        </p:nvSpPr>
        <p:spPr>
          <a:xfrm>
            <a:off x="8446840" y="3521746"/>
            <a:ext cx="2070207" cy="824161"/>
          </a:xfrm>
          <a:prstGeom prst="roundRect">
            <a:avLst/>
          </a:prstGeom>
          <a:solidFill>
            <a:srgbClr val="7C41C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a:t>Pastoral Care</a:t>
            </a:r>
          </a:p>
        </p:txBody>
      </p:sp>
      <p:sp>
        <p:nvSpPr>
          <p:cNvPr id="16" name="TextBox 15"/>
          <p:cNvSpPr txBox="1"/>
          <p:nvPr/>
        </p:nvSpPr>
        <p:spPr>
          <a:xfrm>
            <a:off x="1776238" y="646245"/>
            <a:ext cx="3599683" cy="1077218"/>
          </a:xfrm>
          <a:prstGeom prst="rect">
            <a:avLst/>
          </a:prstGeom>
          <a:noFill/>
        </p:spPr>
        <p:txBody>
          <a:bodyPr wrap="square" rtlCol="0">
            <a:spAutoFit/>
          </a:bodyPr>
          <a:lstStyle/>
          <a:p>
            <a:r>
              <a:rPr lang="en-IE" sz="3200" dirty="0">
                <a:solidFill>
                  <a:schemeClr val="bg1"/>
                </a:solidFill>
                <a:latin typeface="Arial" panose="020B0604020202020204" pitchFamily="34" charset="0"/>
                <a:cs typeface="Arial" panose="020B0604020202020204" pitchFamily="34" charset="0"/>
              </a:rPr>
              <a:t>Other areas of learning</a:t>
            </a:r>
          </a:p>
        </p:txBody>
      </p:sp>
    </p:spTree>
    <p:custDataLst>
      <p:tags r:id="rId1"/>
    </p:custDataLst>
    <p:extLst>
      <p:ext uri="{BB962C8B-B14F-4D97-AF65-F5344CB8AC3E}">
        <p14:creationId xmlns:p14="http://schemas.microsoft.com/office/powerpoint/2010/main" val="2871636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heel(1)">
                                      <p:cBhvr>
                                        <p:cTn id="10" dur="20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heel(1)">
                                      <p:cBhvr>
                                        <p:cTn id="15" dur="2000"/>
                                        <p:tgtEl>
                                          <p:spTgt spid="5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heel(1)">
                                      <p:cBhvr>
                                        <p:cTn id="18" dur="20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2000"/>
                                        <p:tgtEl>
                                          <p:spTgt spid="19"/>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heel(1)">
                                      <p:cBhvr>
                                        <p:cTn id="31" dur="2000"/>
                                        <p:tgtEl>
                                          <p:spTgt spid="42"/>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heel(1)">
                                      <p:cBhvr>
                                        <p:cTn id="34" dur="2000"/>
                                        <p:tgtEl>
                                          <p:spTgt spid="41"/>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heel(1)">
                                      <p:cBhvr>
                                        <p:cTn id="37" dur="2000"/>
                                        <p:tgtEl>
                                          <p:spTgt spid="44"/>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heel(1)">
                                      <p:cBhvr>
                                        <p:cTn id="40" dur="2000"/>
                                        <p:tgtEl>
                                          <p:spTgt spid="40"/>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heel(1)">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58" grpId="0" animBg="1"/>
      <p:bldP spid="59" grpId="0" animBg="1"/>
      <p:bldP spid="62" grpId="0" animBg="1"/>
      <p:bldP spid="63" grpId="0"/>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solidFill>
                  <a:schemeClr val="bg1"/>
                </a:solidFill>
              </a:rPr>
              <a:t>Subjects in the Curriculum:</a:t>
            </a:r>
          </a:p>
        </p:txBody>
      </p:sp>
      <p:graphicFrame>
        <p:nvGraphicFramePr>
          <p:cNvPr id="4" name="Content Placeholder 3"/>
          <p:cNvGraphicFramePr>
            <a:graphicFrameLocks noGrp="1"/>
          </p:cNvGraphicFramePr>
          <p:nvPr>
            <p:ph idx="1"/>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1" name="Straight Connector 10"/>
          <p:cNvCxnSpPr/>
          <p:nvPr/>
        </p:nvCxnSpPr>
        <p:spPr>
          <a:xfrm>
            <a:off x="6600056" y="1451476"/>
            <a:ext cx="0" cy="464182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21" name="Curved Left Arrow 20"/>
          <p:cNvSpPr/>
          <p:nvPr/>
        </p:nvSpPr>
        <p:spPr>
          <a:xfrm rot="3526121">
            <a:off x="7514422" y="3266260"/>
            <a:ext cx="1313205" cy="4562382"/>
          </a:xfrm>
          <a:prstGeom prst="curved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solidFill>
                <a:schemeClr val="tx1"/>
              </a:solidFill>
            </a:endParaRPr>
          </a:p>
        </p:txBody>
      </p:sp>
      <p:sp>
        <p:nvSpPr>
          <p:cNvPr id="3" name="TextBox 2"/>
          <p:cNvSpPr txBox="1"/>
          <p:nvPr/>
        </p:nvSpPr>
        <p:spPr>
          <a:xfrm rot="19412140">
            <a:off x="6882956" y="4468032"/>
            <a:ext cx="2576134" cy="1015663"/>
          </a:xfrm>
          <a:prstGeom prst="rect">
            <a:avLst/>
          </a:prstGeom>
          <a:noFill/>
        </p:spPr>
        <p:txBody>
          <a:bodyPr wrap="square" rtlCol="0">
            <a:spAutoFit/>
          </a:bodyPr>
          <a:lstStyle/>
          <a:p>
            <a:pPr algn="ctr"/>
            <a:r>
              <a:rPr lang="en-IE" sz="2000" dirty="0">
                <a:solidFill>
                  <a:schemeClr val="tx2">
                    <a:lumMod val="75000"/>
                  </a:schemeClr>
                </a:solidFill>
              </a:rPr>
              <a:t>Schools may choose to make some of these core learning.</a:t>
            </a:r>
          </a:p>
        </p:txBody>
      </p:sp>
      <p:pic>
        <p:nvPicPr>
          <p:cNvPr id="5" name="Picture 4"/>
          <p:cNvPicPr>
            <a:picLocks noChangeAspect="1"/>
          </p:cNvPicPr>
          <p:nvPr/>
        </p:nvPicPr>
        <p:blipFill>
          <a:blip r:embed="rId9"/>
          <a:stretch>
            <a:fillRect/>
          </a:stretch>
        </p:blipFill>
        <p:spPr>
          <a:xfrm>
            <a:off x="2128301" y="2852936"/>
            <a:ext cx="1488481" cy="1117550"/>
          </a:xfrm>
          <a:prstGeom prst="rect">
            <a:avLst/>
          </a:prstGeom>
        </p:spPr>
      </p:pic>
    </p:spTree>
    <p:custDataLst>
      <p:tags r:id="rId1"/>
    </p:custDataLst>
    <p:extLst>
      <p:ext uri="{BB962C8B-B14F-4D97-AF65-F5344CB8AC3E}">
        <p14:creationId xmlns:p14="http://schemas.microsoft.com/office/powerpoint/2010/main" val="25310121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6" presetClass="exit" presetSubtype="21" fill="hold" grpId="0" nodeType="with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6" presetClass="exit" presetSubtype="21" fill="hold" grpId="1" nodeType="withEffect">
                                  <p:stCondLst>
                                    <p:cond delay="0"/>
                                  </p:stCondLst>
                                  <p:childTnLst>
                                    <p:animEffect transition="out" filter="barn(inVertical)">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6" presetClass="exit" presetSubtype="21" fill="hold" grpId="1" nodeType="withEffect">
                                  <p:stCondLst>
                                    <p:cond delay="0"/>
                                  </p:stCondLst>
                                  <p:childTnLst>
                                    <p:animEffect transition="out" filter="barn(inVertic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6" presetClass="exit" presetSubtype="21" fill="hold" nodeType="withEffect">
                                  <p:stCondLst>
                                    <p:cond delay="0"/>
                                  </p:stCondLst>
                                  <p:childTnLst>
                                    <p:animEffect transition="out" filter="barn(in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6" presetClass="exit" presetSubtype="21" fill="hold" nodeType="withEffect">
                                  <p:stCondLst>
                                    <p:cond delay="0"/>
                                  </p:stCondLst>
                                  <p:childTnLst>
                                    <p:animEffect transition="out" filter="barn(inVertic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1" grpId="0" animBg="1"/>
      <p:bldP spid="21" grpId="1" animBg="1"/>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ellbeing">
            <a:extLst>
              <a:ext uri="{FF2B5EF4-FFF2-40B4-BE49-F238E27FC236}">
                <a16:creationId xmlns:a16="http://schemas.microsoft.com/office/drawing/2014/main" id="{DB4CF4C9-2540-4CB8-9B0D-FB8DCC2788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39"/>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DF60F3-3197-4FCD-85B9-3E2EB683DE1D}"/>
              </a:ext>
            </a:extLst>
          </p:cNvPr>
          <p:cNvSpPr>
            <a:spLocks noGrp="1"/>
          </p:cNvSpPr>
          <p:nvPr>
            <p:ph type="title"/>
          </p:nvPr>
        </p:nvSpPr>
        <p:spPr>
          <a:xfrm>
            <a:off x="709448" y="1913950"/>
            <a:ext cx="4204137" cy="1342754"/>
          </a:xfrm>
        </p:spPr>
        <p:txBody>
          <a:bodyPr>
            <a:normAutofit/>
          </a:bodyPr>
          <a:lstStyle/>
          <a:p>
            <a:pPr algn="ctr"/>
            <a:r>
              <a:rPr lang="en-IE" sz="3600"/>
              <a:t>New area of learning - Wellbeing</a:t>
            </a:r>
          </a:p>
        </p:txBody>
      </p:sp>
      <p:sp>
        <p:nvSpPr>
          <p:cNvPr id="3" name="Content Placeholder 2">
            <a:extLst>
              <a:ext uri="{FF2B5EF4-FFF2-40B4-BE49-F238E27FC236}">
                <a16:creationId xmlns:a16="http://schemas.microsoft.com/office/drawing/2014/main" id="{B54E6567-8BE8-4635-A85A-22EA56A78DDD}"/>
              </a:ext>
            </a:extLst>
          </p:cNvPr>
          <p:cNvSpPr>
            <a:spLocks noGrp="1"/>
          </p:cNvSpPr>
          <p:nvPr>
            <p:ph idx="1"/>
          </p:nvPr>
        </p:nvSpPr>
        <p:spPr>
          <a:xfrm>
            <a:off x="525516" y="3417573"/>
            <a:ext cx="4593021" cy="2619839"/>
          </a:xfrm>
        </p:spPr>
        <p:txBody>
          <a:bodyPr anchor="ctr">
            <a:normAutofit/>
          </a:bodyPr>
          <a:lstStyle/>
          <a:p>
            <a:pPr marL="0" indent="0" algn="ctr">
              <a:buNone/>
            </a:pPr>
            <a:r>
              <a:rPr lang="en-IE" sz="8000" dirty="0">
                <a:latin typeface="Freestyle Script" panose="030804020302050B0404" pitchFamily="66" charset="0"/>
              </a:rPr>
              <a:t>Human flourishing</a:t>
            </a:r>
            <a:endParaRPr lang="en-IE" sz="8000" dirty="0"/>
          </a:p>
        </p:txBody>
      </p:sp>
    </p:spTree>
    <p:extLst>
      <p:ext uri="{BB962C8B-B14F-4D97-AF65-F5344CB8AC3E}">
        <p14:creationId xmlns:p14="http://schemas.microsoft.com/office/powerpoint/2010/main" val="4245895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Image result for junior cycle wellbeing guidelines 2017">
            <a:extLst>
              <a:ext uri="{FF2B5EF4-FFF2-40B4-BE49-F238E27FC236}">
                <a16:creationId xmlns:a16="http://schemas.microsoft.com/office/drawing/2014/main" id="{1C4C7239-00C8-4138-BFB4-CCB4D1FEE4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0"/>
          <a:stretch/>
        </p:blipFill>
        <p:spPr bwMode="auto">
          <a:xfrm>
            <a:off x="20" y="10"/>
            <a:ext cx="4668233"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81600" y="387350"/>
            <a:ext cx="7164493" cy="1325563"/>
          </a:xfrm>
        </p:spPr>
        <p:txBody>
          <a:bodyPr>
            <a:normAutofit/>
          </a:bodyPr>
          <a:lstStyle/>
          <a:p>
            <a:r>
              <a:rPr lang="en-IE" dirty="0">
                <a:solidFill>
                  <a:schemeClr val="bg1"/>
                </a:solidFill>
              </a:rPr>
              <a:t>Well being in the New Junior Cycle..</a:t>
            </a:r>
          </a:p>
        </p:txBody>
      </p:sp>
      <p:sp>
        <p:nvSpPr>
          <p:cNvPr id="3" name="Content Placeholder 2"/>
          <p:cNvSpPr>
            <a:spLocks noGrp="1"/>
          </p:cNvSpPr>
          <p:nvPr>
            <p:ph idx="1"/>
          </p:nvPr>
        </p:nvSpPr>
        <p:spPr>
          <a:xfrm>
            <a:off x="4953000" y="2022601"/>
            <a:ext cx="7161017" cy="4154361"/>
          </a:xfrm>
        </p:spPr>
        <p:txBody>
          <a:bodyPr>
            <a:normAutofit/>
          </a:bodyPr>
          <a:lstStyle/>
          <a:p>
            <a:pPr marL="0" indent="0">
              <a:buNone/>
            </a:pPr>
            <a:r>
              <a:rPr lang="en-IE" sz="2400" dirty="0">
                <a:solidFill>
                  <a:schemeClr val="bg1"/>
                </a:solidFill>
              </a:rPr>
              <a:t>Flourishing rests on Five Pillars:</a:t>
            </a:r>
          </a:p>
          <a:p>
            <a:pPr marL="0" indent="0">
              <a:buNone/>
            </a:pPr>
            <a:endParaRPr lang="en-IE" sz="2400" dirty="0">
              <a:solidFill>
                <a:schemeClr val="bg1"/>
              </a:solidFill>
            </a:endParaRPr>
          </a:p>
          <a:p>
            <a:r>
              <a:rPr lang="en-IE" sz="2400" dirty="0">
                <a:solidFill>
                  <a:schemeClr val="bg1"/>
                </a:solidFill>
              </a:rPr>
              <a:t>Positive emotion</a:t>
            </a:r>
          </a:p>
          <a:p>
            <a:r>
              <a:rPr lang="en-IE" dirty="0">
                <a:solidFill>
                  <a:schemeClr val="bg1"/>
                </a:solidFill>
              </a:rPr>
              <a:t>Engagement</a:t>
            </a:r>
          </a:p>
          <a:p>
            <a:r>
              <a:rPr lang="en-IE" sz="2400" dirty="0">
                <a:solidFill>
                  <a:schemeClr val="bg1"/>
                </a:solidFill>
              </a:rPr>
              <a:t>Relationships</a:t>
            </a:r>
          </a:p>
          <a:p>
            <a:r>
              <a:rPr lang="en-IE" sz="2400" dirty="0">
                <a:solidFill>
                  <a:schemeClr val="bg1"/>
                </a:solidFill>
              </a:rPr>
              <a:t>Meaning</a:t>
            </a:r>
          </a:p>
          <a:p>
            <a:r>
              <a:rPr lang="en-IE" sz="2400" dirty="0">
                <a:solidFill>
                  <a:schemeClr val="bg1"/>
                </a:solidFill>
              </a:rPr>
              <a:t>Accomplishment</a:t>
            </a:r>
          </a:p>
        </p:txBody>
      </p:sp>
    </p:spTree>
    <p:extLst>
      <p:ext uri="{BB962C8B-B14F-4D97-AF65-F5344CB8AC3E}">
        <p14:creationId xmlns:p14="http://schemas.microsoft.com/office/powerpoint/2010/main" val="34293193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Image result for Growth"/>
          <p:cNvPicPr>
            <a:picLocks noChangeAspect="1" noChangeArrowheads="1"/>
          </p:cNvPicPr>
          <p:nvPr/>
        </p:nvPicPr>
        <p:blipFill rotWithShape="1">
          <a:blip r:embed="rId3">
            <a:extLst>
              <a:ext uri="{28A0092B-C50C-407E-A947-70E740481C1C}">
                <a14:useLocalDpi xmlns:a14="http://schemas.microsoft.com/office/drawing/2010/main" val="0"/>
              </a:ext>
            </a:extLst>
          </a:blip>
          <a:srcRect l="35028" r="29284" b="-1"/>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314526" y="990600"/>
            <a:ext cx="6172200" cy="5029200"/>
          </a:xfrm>
        </p:spPr>
        <p:txBody>
          <a:bodyPr>
            <a:normAutofit fontScale="92500" lnSpcReduction="20000"/>
          </a:bodyPr>
          <a:lstStyle/>
          <a:p>
            <a:pPr marL="0" indent="0">
              <a:buNone/>
            </a:pPr>
            <a:r>
              <a:rPr lang="en-GB" sz="2000" dirty="0">
                <a:solidFill>
                  <a:schemeClr val="bg1"/>
                </a:solidFill>
              </a:rPr>
              <a:t> </a:t>
            </a:r>
          </a:p>
          <a:p>
            <a:pPr marL="0" indent="0">
              <a:buNone/>
            </a:pPr>
            <a:endParaRPr lang="en-GB" sz="2000" dirty="0">
              <a:solidFill>
                <a:schemeClr val="bg1"/>
              </a:solidFill>
            </a:endParaRPr>
          </a:p>
          <a:p>
            <a:pPr marL="0" indent="0">
              <a:buNone/>
            </a:pPr>
            <a:endParaRPr lang="en-GB" sz="2000" dirty="0">
              <a:solidFill>
                <a:schemeClr val="bg1"/>
              </a:solidFill>
            </a:endParaRPr>
          </a:p>
          <a:p>
            <a:pPr marL="0" indent="0">
              <a:buNone/>
            </a:pPr>
            <a:endParaRPr lang="en-GB" sz="2000" dirty="0">
              <a:solidFill>
                <a:schemeClr val="bg1"/>
              </a:solidFill>
            </a:endParaRPr>
          </a:p>
          <a:p>
            <a:pPr marL="0" indent="0">
              <a:buNone/>
            </a:pPr>
            <a:r>
              <a:rPr lang="en-GB" sz="3500" dirty="0">
                <a:solidFill>
                  <a:schemeClr val="bg1"/>
                </a:solidFill>
              </a:rPr>
              <a:t>There is overwhelming evidence that students learn more effectively, including their academic subjects, if they are happy in their work, believe in themselves, their teachers and feel school is supporting them.</a:t>
            </a:r>
          </a:p>
          <a:p>
            <a:pPr marL="0" indent="0">
              <a:buNone/>
            </a:pPr>
            <a:endParaRPr lang="en-GB" sz="3500" dirty="0">
              <a:solidFill>
                <a:schemeClr val="bg1"/>
              </a:solidFill>
            </a:endParaRPr>
          </a:p>
          <a:p>
            <a:pPr marL="1371600" lvl="3" indent="0">
              <a:buNone/>
            </a:pPr>
            <a:r>
              <a:rPr lang="en-GB" sz="2000" dirty="0" err="1">
                <a:solidFill>
                  <a:schemeClr val="bg1"/>
                </a:solidFill>
              </a:rPr>
              <a:t>Weare</a:t>
            </a:r>
            <a:r>
              <a:rPr lang="en-GB" sz="2000" dirty="0">
                <a:solidFill>
                  <a:schemeClr val="bg1"/>
                </a:solidFill>
              </a:rPr>
              <a:t>. K. from the NCCA Draft Wellbeing Guidelines 2016</a:t>
            </a:r>
          </a:p>
          <a:p>
            <a:pPr lvl="3"/>
            <a:endParaRPr lang="en-GB" sz="2000" i="1" dirty="0">
              <a:solidFill>
                <a:schemeClr val="bg1"/>
              </a:solidFill>
            </a:endParaRPr>
          </a:p>
        </p:txBody>
      </p:sp>
    </p:spTree>
    <p:extLst>
      <p:ext uri="{BB962C8B-B14F-4D97-AF65-F5344CB8AC3E}">
        <p14:creationId xmlns:p14="http://schemas.microsoft.com/office/powerpoint/2010/main" val="28433103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E7314E7-7EB8-4362-AE51-657E9F4D3EE7}"/>
              </a:ext>
            </a:extLst>
          </p:cNvPr>
          <p:cNvPicPr>
            <a:picLocks noChangeAspect="1"/>
          </p:cNvPicPr>
          <p:nvPr/>
        </p:nvPicPr>
        <p:blipFill rotWithShape="1">
          <a:blip r:embed="rId3"/>
          <a:srcRect l="11304" r="1965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p:cNvSpPr>
            <a:spLocks noGrp="1"/>
          </p:cNvSpPr>
          <p:nvPr>
            <p:ph type="title"/>
          </p:nvPr>
        </p:nvSpPr>
        <p:spPr>
          <a:xfrm>
            <a:off x="655320" y="365125"/>
            <a:ext cx="5120114" cy="1692794"/>
          </a:xfrm>
        </p:spPr>
        <p:txBody>
          <a:bodyPr>
            <a:normAutofit/>
          </a:bodyPr>
          <a:lstStyle/>
          <a:p>
            <a:r>
              <a:rPr lang="en-IE" dirty="0"/>
              <a:t>LEARNING INTENTIONS</a:t>
            </a:r>
          </a:p>
        </p:txBody>
      </p:sp>
      <p:sp>
        <p:nvSpPr>
          <p:cNvPr id="3" name="Content Placeholder 2"/>
          <p:cNvSpPr>
            <a:spLocks noGrp="1"/>
          </p:cNvSpPr>
          <p:nvPr>
            <p:ph idx="1"/>
          </p:nvPr>
        </p:nvSpPr>
        <p:spPr>
          <a:xfrm>
            <a:off x="655321" y="2575034"/>
            <a:ext cx="5120113" cy="3462228"/>
          </a:xfrm>
        </p:spPr>
        <p:txBody>
          <a:bodyPr>
            <a:normAutofit lnSpcReduction="10000"/>
          </a:bodyPr>
          <a:lstStyle/>
          <a:p>
            <a:endParaRPr lang="en-IE" sz="1800" dirty="0"/>
          </a:p>
          <a:p>
            <a:r>
              <a:rPr lang="en-IE" dirty="0"/>
              <a:t>Why do we need curriculum change?</a:t>
            </a:r>
          </a:p>
          <a:p>
            <a:r>
              <a:rPr lang="en-IE" dirty="0"/>
              <a:t>Vision &amp; Purpose of the Junior Cycle</a:t>
            </a:r>
          </a:p>
          <a:p>
            <a:r>
              <a:rPr lang="en-IE" dirty="0"/>
              <a:t>What are the changes….</a:t>
            </a:r>
          </a:p>
          <a:p>
            <a:r>
              <a:rPr lang="en-IE" dirty="0"/>
              <a:t>Assessment</a:t>
            </a:r>
          </a:p>
          <a:p>
            <a:r>
              <a:rPr lang="en-IE" dirty="0"/>
              <a:t>What can you do?</a:t>
            </a:r>
          </a:p>
        </p:txBody>
      </p:sp>
    </p:spTree>
    <p:extLst>
      <p:ext uri="{BB962C8B-B14F-4D97-AF65-F5344CB8AC3E}">
        <p14:creationId xmlns:p14="http://schemas.microsoft.com/office/powerpoint/2010/main" val="42234273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IE" dirty="0">
                <a:solidFill>
                  <a:schemeClr val="bg2"/>
                </a:solidFill>
              </a:rPr>
              <a:t>Learning </a:t>
            </a:r>
            <a:r>
              <a:rPr lang="en-IE" i="1" dirty="0">
                <a:solidFill>
                  <a:schemeClr val="bg2"/>
                </a:solidFill>
              </a:rPr>
              <a:t>about</a:t>
            </a:r>
            <a:r>
              <a:rPr lang="en-IE" dirty="0">
                <a:solidFill>
                  <a:schemeClr val="bg2"/>
                </a:solidFill>
              </a:rPr>
              <a:t> and </a:t>
            </a:r>
            <a:r>
              <a:rPr lang="en-IE" i="1" dirty="0">
                <a:solidFill>
                  <a:schemeClr val="bg2"/>
                </a:solidFill>
              </a:rPr>
              <a:t>for</a:t>
            </a:r>
            <a:r>
              <a:rPr lang="en-IE" dirty="0">
                <a:solidFill>
                  <a:schemeClr val="bg2"/>
                </a:solidFill>
              </a:rPr>
              <a:t> wellbeing</a:t>
            </a:r>
          </a:p>
        </p:txBody>
      </p:sp>
      <p:sp>
        <p:nvSpPr>
          <p:cNvPr id="3" name="Text Placeholder 2"/>
          <p:cNvSpPr>
            <a:spLocks noGrp="1"/>
          </p:cNvSpPr>
          <p:nvPr>
            <p:ph type="body" idx="1"/>
          </p:nvPr>
        </p:nvSpPr>
        <p:spPr>
          <a:solidFill>
            <a:srgbClr val="FFC000"/>
          </a:solidFill>
        </p:spPr>
        <p:txBody>
          <a:bodyPr/>
          <a:lstStyle/>
          <a:p>
            <a:r>
              <a:rPr lang="en-IE" dirty="0"/>
              <a:t>About Wellbeing</a:t>
            </a:r>
          </a:p>
        </p:txBody>
      </p:sp>
      <p:sp>
        <p:nvSpPr>
          <p:cNvPr id="4" name="Content Placeholder 3"/>
          <p:cNvSpPr>
            <a:spLocks noGrp="1"/>
          </p:cNvSpPr>
          <p:nvPr>
            <p:ph sz="half" idx="2"/>
          </p:nvPr>
        </p:nvSpPr>
        <p:spPr>
          <a:solidFill>
            <a:schemeClr val="tx1"/>
          </a:solidFill>
        </p:spPr>
        <p:txBody>
          <a:bodyPr/>
          <a:lstStyle/>
          <a:p>
            <a:r>
              <a:rPr lang="en-IE" dirty="0">
                <a:solidFill>
                  <a:schemeClr val="bg2"/>
                </a:solidFill>
              </a:rPr>
              <a:t>Health</a:t>
            </a:r>
          </a:p>
          <a:p>
            <a:r>
              <a:rPr lang="en-IE" dirty="0">
                <a:solidFill>
                  <a:schemeClr val="bg2"/>
                </a:solidFill>
              </a:rPr>
              <a:t>Learning</a:t>
            </a:r>
          </a:p>
          <a:p>
            <a:r>
              <a:rPr lang="en-IE" dirty="0">
                <a:solidFill>
                  <a:schemeClr val="bg2"/>
                </a:solidFill>
              </a:rPr>
              <a:t>Citizenship</a:t>
            </a:r>
          </a:p>
          <a:p>
            <a:r>
              <a:rPr lang="en-IE" dirty="0">
                <a:solidFill>
                  <a:schemeClr val="bg2"/>
                </a:solidFill>
              </a:rPr>
              <a:t>Safety</a:t>
            </a:r>
          </a:p>
          <a:p>
            <a:r>
              <a:rPr lang="en-IE" dirty="0">
                <a:solidFill>
                  <a:schemeClr val="bg2"/>
                </a:solidFill>
              </a:rPr>
              <a:t>Mental health</a:t>
            </a:r>
          </a:p>
          <a:p>
            <a:r>
              <a:rPr lang="en-IE" dirty="0">
                <a:solidFill>
                  <a:schemeClr val="bg2"/>
                </a:solidFill>
              </a:rPr>
              <a:t>Study</a:t>
            </a:r>
          </a:p>
          <a:p>
            <a:r>
              <a:rPr lang="en-IE" dirty="0">
                <a:solidFill>
                  <a:schemeClr val="bg2"/>
                </a:solidFill>
              </a:rPr>
              <a:t>Adolescence</a:t>
            </a:r>
          </a:p>
        </p:txBody>
      </p:sp>
      <p:sp>
        <p:nvSpPr>
          <p:cNvPr id="5" name="Text Placeholder 4"/>
          <p:cNvSpPr>
            <a:spLocks noGrp="1"/>
          </p:cNvSpPr>
          <p:nvPr>
            <p:ph type="body" sz="quarter" idx="3"/>
          </p:nvPr>
        </p:nvSpPr>
        <p:spPr>
          <a:xfrm>
            <a:off x="5997575" y="1681163"/>
            <a:ext cx="5357813" cy="823912"/>
          </a:xfrm>
          <a:solidFill>
            <a:srgbClr val="FFC000"/>
          </a:solidFill>
        </p:spPr>
        <p:txBody>
          <a:bodyPr/>
          <a:lstStyle/>
          <a:p>
            <a:r>
              <a:rPr lang="en-IE" dirty="0"/>
              <a:t>For Wellbeing</a:t>
            </a:r>
          </a:p>
        </p:txBody>
      </p:sp>
      <p:sp>
        <p:nvSpPr>
          <p:cNvPr id="6" name="Content Placeholder 5"/>
          <p:cNvSpPr>
            <a:spLocks noGrp="1"/>
          </p:cNvSpPr>
          <p:nvPr>
            <p:ph sz="quarter" idx="4"/>
          </p:nvPr>
        </p:nvSpPr>
        <p:spPr>
          <a:xfrm>
            <a:off x="5997575" y="2505075"/>
            <a:ext cx="5357813" cy="3684588"/>
          </a:xfrm>
          <a:solidFill>
            <a:schemeClr val="tx1"/>
          </a:solidFill>
        </p:spPr>
        <p:txBody>
          <a:bodyPr/>
          <a:lstStyle/>
          <a:p>
            <a:r>
              <a:rPr lang="en-IE" dirty="0">
                <a:solidFill>
                  <a:schemeClr val="bg2"/>
                </a:solidFill>
              </a:rPr>
              <a:t>Respected</a:t>
            </a:r>
          </a:p>
          <a:p>
            <a:r>
              <a:rPr lang="en-IE" dirty="0">
                <a:solidFill>
                  <a:schemeClr val="bg2"/>
                </a:solidFill>
              </a:rPr>
              <a:t>Dialogue</a:t>
            </a:r>
          </a:p>
          <a:p>
            <a:r>
              <a:rPr lang="en-IE" dirty="0">
                <a:solidFill>
                  <a:schemeClr val="bg2"/>
                </a:solidFill>
              </a:rPr>
              <a:t>Relationships</a:t>
            </a:r>
          </a:p>
          <a:p>
            <a:r>
              <a:rPr lang="en-IE" dirty="0">
                <a:solidFill>
                  <a:schemeClr val="bg2"/>
                </a:solidFill>
              </a:rPr>
              <a:t>Growth mindset</a:t>
            </a:r>
          </a:p>
          <a:p>
            <a:r>
              <a:rPr lang="en-IE" dirty="0">
                <a:solidFill>
                  <a:schemeClr val="bg2"/>
                </a:solidFill>
              </a:rPr>
              <a:t>Environment</a:t>
            </a:r>
          </a:p>
          <a:p>
            <a:r>
              <a:rPr lang="en-IE" dirty="0">
                <a:solidFill>
                  <a:schemeClr val="bg2"/>
                </a:solidFill>
              </a:rPr>
              <a:t>Engaged</a:t>
            </a:r>
          </a:p>
          <a:p>
            <a:r>
              <a:rPr lang="en-IE" dirty="0">
                <a:solidFill>
                  <a:schemeClr val="bg2"/>
                </a:solidFill>
              </a:rPr>
              <a:t>Extra-curricular</a:t>
            </a:r>
          </a:p>
          <a:p>
            <a:endParaRPr lang="en-IE" dirty="0"/>
          </a:p>
        </p:txBody>
      </p:sp>
    </p:spTree>
    <p:extLst>
      <p:ext uri="{BB962C8B-B14F-4D97-AF65-F5344CB8AC3E}">
        <p14:creationId xmlns:p14="http://schemas.microsoft.com/office/powerpoint/2010/main" val="2539188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mask&#10;&#10;Description generated with high confidence"/>
          <p:cNvPicPr>
            <a:picLocks noChangeAspect="1"/>
          </p:cNvPicPr>
          <p:nvPr/>
        </p:nvPicPr>
        <p:blipFill rotWithShape="1">
          <a:blip r:embed="rId3"/>
          <a:srcRect l="15262" r="33829"/>
          <a:stretch/>
        </p:blipFill>
        <p:spPr>
          <a:xfrm>
            <a:off x="20" y="10"/>
            <a:ext cx="4639713" cy="6857990"/>
          </a:xfrm>
          <a:prstGeom prst="rect">
            <a:avLst/>
          </a:prstGeom>
        </p:spPr>
      </p:pic>
      <p:sp>
        <p:nvSpPr>
          <p:cNvPr id="3" name="Content Placeholder 2"/>
          <p:cNvSpPr>
            <a:spLocks noGrp="1"/>
          </p:cNvSpPr>
          <p:nvPr>
            <p:ph idx="1"/>
          </p:nvPr>
        </p:nvSpPr>
        <p:spPr>
          <a:xfrm>
            <a:off x="5100420" y="1828800"/>
            <a:ext cx="6172200" cy="3858768"/>
          </a:xfrm>
        </p:spPr>
        <p:txBody>
          <a:bodyPr vert="horz" lIns="91440" tIns="45720" rIns="91440" bIns="45720" rtlCol="0">
            <a:noAutofit/>
          </a:bodyPr>
          <a:lstStyle/>
          <a:p>
            <a:r>
              <a:rPr lang="en-US" sz="2400" dirty="0">
                <a:solidFill>
                  <a:schemeClr val="bg1"/>
                </a:solidFill>
              </a:rPr>
              <a:t>Appropriate negativity has an important role to play in flourishing  </a:t>
            </a:r>
          </a:p>
          <a:p>
            <a:r>
              <a:rPr lang="en-US" sz="2400" dirty="0">
                <a:solidFill>
                  <a:schemeClr val="bg1"/>
                </a:solidFill>
              </a:rPr>
              <a:t>Constructive confrontation of problems and unacceptable </a:t>
            </a:r>
            <a:r>
              <a:rPr lang="en-US" sz="2400" dirty="0" err="1">
                <a:solidFill>
                  <a:schemeClr val="bg1"/>
                </a:solidFill>
              </a:rPr>
              <a:t>behaviour</a:t>
            </a:r>
            <a:endParaRPr lang="en-US" sz="2400" dirty="0">
              <a:solidFill>
                <a:schemeClr val="bg1"/>
              </a:solidFill>
            </a:endParaRPr>
          </a:p>
          <a:p>
            <a:r>
              <a:rPr lang="en-US" sz="2400" dirty="0">
                <a:solidFill>
                  <a:schemeClr val="bg1"/>
                </a:solidFill>
              </a:rPr>
              <a:t>Well-being and ill-being exist together as part of the human condition</a:t>
            </a:r>
          </a:p>
          <a:p>
            <a:endParaRPr lang="en-US" sz="2400" dirty="0">
              <a:solidFill>
                <a:schemeClr val="bg1"/>
              </a:solidFill>
            </a:endParaRPr>
          </a:p>
          <a:p>
            <a:pPr marL="0"/>
            <a:r>
              <a:rPr lang="en-US" sz="2400" dirty="0">
                <a:solidFill>
                  <a:schemeClr val="bg1"/>
                </a:solidFill>
              </a:rPr>
              <a:t>Negative emotions such as anger, fear, disgust and so on help us to respond appropriately to our environment – their adaptive value is easy to explain and understand (B. Fredrickson, 2003)</a:t>
            </a:r>
          </a:p>
        </p:txBody>
      </p:sp>
      <p:sp>
        <p:nvSpPr>
          <p:cNvPr id="2" name="TextBox 1">
            <a:extLst>
              <a:ext uri="{FF2B5EF4-FFF2-40B4-BE49-F238E27FC236}">
                <a16:creationId xmlns:a16="http://schemas.microsoft.com/office/drawing/2014/main" id="{96420433-A467-48BB-9393-4C235A1C5A0C}"/>
              </a:ext>
            </a:extLst>
          </p:cNvPr>
          <p:cNvSpPr txBox="1"/>
          <p:nvPr/>
        </p:nvSpPr>
        <p:spPr>
          <a:xfrm>
            <a:off x="5069940" y="365124"/>
            <a:ext cx="6172200" cy="18288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solidFill>
                  <a:schemeClr val="bg1"/>
                </a:solidFill>
                <a:latin typeface="+mj-lt"/>
                <a:ea typeface="+mj-ea"/>
                <a:cs typeface="+mj-cs"/>
              </a:rPr>
              <a:t>ILL-BEING</a:t>
            </a:r>
          </a:p>
        </p:txBody>
      </p:sp>
    </p:spTree>
    <p:extLst>
      <p:ext uri="{BB962C8B-B14F-4D97-AF65-F5344CB8AC3E}">
        <p14:creationId xmlns:p14="http://schemas.microsoft.com/office/powerpoint/2010/main" val="35250088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794E231-6763-461C-A705-204BE76A7C79}"/>
              </a:ext>
            </a:extLst>
          </p:cNvPr>
          <p:cNvGraphicFramePr>
            <a:graphicFrameLocks noGrp="1"/>
          </p:cNvGraphicFramePr>
          <p:nvPr>
            <p:extLst/>
          </p:nvPr>
        </p:nvGraphicFramePr>
        <p:xfrm>
          <a:off x="1447800" y="2198297"/>
          <a:ext cx="8128000" cy="14833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074080456"/>
                    </a:ext>
                  </a:extLst>
                </a:gridCol>
                <a:gridCol w="1625600">
                  <a:extLst>
                    <a:ext uri="{9D8B030D-6E8A-4147-A177-3AD203B41FA5}">
                      <a16:colId xmlns:a16="http://schemas.microsoft.com/office/drawing/2014/main" val="4249910450"/>
                    </a:ext>
                  </a:extLst>
                </a:gridCol>
                <a:gridCol w="1625600">
                  <a:extLst>
                    <a:ext uri="{9D8B030D-6E8A-4147-A177-3AD203B41FA5}">
                      <a16:colId xmlns:a16="http://schemas.microsoft.com/office/drawing/2014/main" val="602761233"/>
                    </a:ext>
                  </a:extLst>
                </a:gridCol>
                <a:gridCol w="1625600">
                  <a:extLst>
                    <a:ext uri="{9D8B030D-6E8A-4147-A177-3AD203B41FA5}">
                      <a16:colId xmlns:a16="http://schemas.microsoft.com/office/drawing/2014/main" val="1130680582"/>
                    </a:ext>
                  </a:extLst>
                </a:gridCol>
                <a:gridCol w="1625600">
                  <a:extLst>
                    <a:ext uri="{9D8B030D-6E8A-4147-A177-3AD203B41FA5}">
                      <a16:colId xmlns:a16="http://schemas.microsoft.com/office/drawing/2014/main" val="2155942693"/>
                    </a:ext>
                  </a:extLst>
                </a:gridCol>
              </a:tblGrid>
              <a:tr h="370840">
                <a:tc>
                  <a:txBody>
                    <a:bodyPr/>
                    <a:lstStyle/>
                    <a:p>
                      <a:r>
                        <a:rPr lang="en-IE" dirty="0"/>
                        <a:t>Year </a:t>
                      </a:r>
                    </a:p>
                  </a:txBody>
                  <a:tcPr/>
                </a:tc>
                <a:tc>
                  <a:txBody>
                    <a:bodyPr/>
                    <a:lstStyle/>
                    <a:p>
                      <a:r>
                        <a:rPr lang="en-IE" dirty="0"/>
                        <a:t>PE</a:t>
                      </a:r>
                    </a:p>
                  </a:txBody>
                  <a:tcPr/>
                </a:tc>
                <a:tc>
                  <a:txBody>
                    <a:bodyPr/>
                    <a:lstStyle/>
                    <a:p>
                      <a:r>
                        <a:rPr lang="en-IE" dirty="0"/>
                        <a:t>SPHE</a:t>
                      </a:r>
                    </a:p>
                  </a:txBody>
                  <a:tcPr/>
                </a:tc>
                <a:tc>
                  <a:txBody>
                    <a:bodyPr/>
                    <a:lstStyle/>
                    <a:p>
                      <a:r>
                        <a:rPr lang="en-IE" dirty="0"/>
                        <a:t>CSPE</a:t>
                      </a:r>
                    </a:p>
                  </a:txBody>
                  <a:tcPr/>
                </a:tc>
                <a:tc>
                  <a:txBody>
                    <a:bodyPr/>
                    <a:lstStyle/>
                    <a:p>
                      <a:r>
                        <a:rPr lang="en-IE" dirty="0"/>
                        <a:t>Other</a:t>
                      </a:r>
                    </a:p>
                  </a:txBody>
                  <a:tcPr/>
                </a:tc>
                <a:extLst>
                  <a:ext uri="{0D108BD9-81ED-4DB2-BD59-A6C34878D82A}">
                    <a16:rowId xmlns:a16="http://schemas.microsoft.com/office/drawing/2014/main" val="2385082438"/>
                  </a:ext>
                </a:extLst>
              </a:tr>
              <a:tr h="370840">
                <a:tc>
                  <a:txBody>
                    <a:bodyPr/>
                    <a:lstStyle/>
                    <a:p>
                      <a:r>
                        <a:rPr lang="en-IE" dirty="0"/>
                        <a:t>1</a:t>
                      </a:r>
                      <a:r>
                        <a:rPr lang="en-IE" baseline="30000" dirty="0"/>
                        <a:t>st</a:t>
                      </a:r>
                      <a:r>
                        <a:rPr lang="en-IE" dirty="0"/>
                        <a:t> Year</a:t>
                      </a:r>
                    </a:p>
                  </a:txBody>
                  <a:tcPr/>
                </a:tc>
                <a:tc>
                  <a:txBody>
                    <a:bodyPr/>
                    <a:lstStyle/>
                    <a:p>
                      <a:r>
                        <a:rPr lang="en-IE" dirty="0"/>
                        <a:t>2</a:t>
                      </a:r>
                    </a:p>
                  </a:txBody>
                  <a:tcPr/>
                </a:tc>
                <a:tc>
                  <a:txBody>
                    <a:bodyPr/>
                    <a:lstStyle/>
                    <a:p>
                      <a:r>
                        <a:rPr lang="en-IE" dirty="0"/>
                        <a:t>1</a:t>
                      </a:r>
                    </a:p>
                  </a:txBody>
                  <a:tcPr/>
                </a:tc>
                <a:tc>
                  <a:txBody>
                    <a:bodyPr/>
                    <a:lstStyle/>
                    <a:p>
                      <a:r>
                        <a:rPr lang="en-IE" dirty="0"/>
                        <a:t>1</a:t>
                      </a:r>
                    </a:p>
                  </a:txBody>
                  <a:tcPr/>
                </a:tc>
                <a:tc>
                  <a:txBody>
                    <a:bodyPr/>
                    <a:lstStyle/>
                    <a:p>
                      <a:r>
                        <a:rPr lang="en-IE" dirty="0"/>
                        <a:t>1</a:t>
                      </a:r>
                    </a:p>
                  </a:txBody>
                  <a:tcPr/>
                </a:tc>
                <a:extLst>
                  <a:ext uri="{0D108BD9-81ED-4DB2-BD59-A6C34878D82A}">
                    <a16:rowId xmlns:a16="http://schemas.microsoft.com/office/drawing/2014/main" val="3832066977"/>
                  </a:ext>
                </a:extLst>
              </a:tr>
              <a:tr h="370840">
                <a:tc>
                  <a:txBody>
                    <a:bodyPr/>
                    <a:lstStyle/>
                    <a:p>
                      <a:r>
                        <a:rPr lang="en-IE" dirty="0"/>
                        <a:t>2</a:t>
                      </a:r>
                      <a:r>
                        <a:rPr lang="en-IE" baseline="30000" dirty="0"/>
                        <a:t>nd</a:t>
                      </a:r>
                      <a:r>
                        <a:rPr lang="en-IE" dirty="0"/>
                        <a:t> Year</a:t>
                      </a:r>
                    </a:p>
                  </a:txBody>
                  <a:tcPr/>
                </a:tc>
                <a:tc>
                  <a:txBody>
                    <a:bodyPr/>
                    <a:lstStyle/>
                    <a:p>
                      <a:r>
                        <a:rPr lang="en-IE" dirty="0"/>
                        <a:t>2</a:t>
                      </a:r>
                    </a:p>
                  </a:txBody>
                  <a:tcPr/>
                </a:tc>
                <a:tc>
                  <a:txBody>
                    <a:bodyPr/>
                    <a:lstStyle/>
                    <a:p>
                      <a:r>
                        <a:rPr lang="en-IE" dirty="0"/>
                        <a:t>1</a:t>
                      </a:r>
                    </a:p>
                  </a:txBody>
                  <a:tcPr/>
                </a:tc>
                <a:tc>
                  <a:txBody>
                    <a:bodyPr/>
                    <a:lstStyle/>
                    <a:p>
                      <a:r>
                        <a:rPr lang="en-IE" dirty="0"/>
                        <a:t>1</a:t>
                      </a:r>
                    </a:p>
                  </a:txBody>
                  <a:tcPr/>
                </a:tc>
                <a:tc>
                  <a:txBody>
                    <a:bodyPr/>
                    <a:lstStyle/>
                    <a:p>
                      <a:endParaRPr lang="en-IE"/>
                    </a:p>
                  </a:txBody>
                  <a:tcPr/>
                </a:tc>
                <a:extLst>
                  <a:ext uri="{0D108BD9-81ED-4DB2-BD59-A6C34878D82A}">
                    <a16:rowId xmlns:a16="http://schemas.microsoft.com/office/drawing/2014/main" val="1508584187"/>
                  </a:ext>
                </a:extLst>
              </a:tr>
              <a:tr h="370840">
                <a:tc>
                  <a:txBody>
                    <a:bodyPr/>
                    <a:lstStyle/>
                    <a:p>
                      <a:r>
                        <a:rPr lang="en-IE" dirty="0"/>
                        <a:t>3</a:t>
                      </a:r>
                      <a:r>
                        <a:rPr lang="en-IE" baseline="30000" dirty="0"/>
                        <a:t>rd</a:t>
                      </a:r>
                      <a:r>
                        <a:rPr lang="en-IE" dirty="0"/>
                        <a:t> Year</a:t>
                      </a:r>
                    </a:p>
                  </a:txBody>
                  <a:tcPr/>
                </a:tc>
                <a:tc>
                  <a:txBody>
                    <a:bodyPr/>
                    <a:lstStyle/>
                    <a:p>
                      <a:r>
                        <a:rPr lang="en-IE" dirty="0"/>
                        <a:t>2</a:t>
                      </a:r>
                    </a:p>
                  </a:txBody>
                  <a:tcPr/>
                </a:tc>
                <a:tc>
                  <a:txBody>
                    <a:bodyPr/>
                    <a:lstStyle/>
                    <a:p>
                      <a:r>
                        <a:rPr lang="en-IE" dirty="0"/>
                        <a:t>1</a:t>
                      </a:r>
                    </a:p>
                  </a:txBody>
                  <a:tcPr/>
                </a:tc>
                <a:tc>
                  <a:txBody>
                    <a:bodyPr/>
                    <a:lstStyle/>
                    <a:p>
                      <a:r>
                        <a:rPr lang="en-IE" dirty="0"/>
                        <a:t>1</a:t>
                      </a:r>
                    </a:p>
                  </a:txBody>
                  <a:tcPr/>
                </a:tc>
                <a:tc>
                  <a:txBody>
                    <a:bodyPr/>
                    <a:lstStyle/>
                    <a:p>
                      <a:endParaRPr lang="en-IE" dirty="0"/>
                    </a:p>
                  </a:txBody>
                  <a:tcPr/>
                </a:tc>
                <a:extLst>
                  <a:ext uri="{0D108BD9-81ED-4DB2-BD59-A6C34878D82A}">
                    <a16:rowId xmlns:a16="http://schemas.microsoft.com/office/drawing/2014/main" val="286899943"/>
                  </a:ext>
                </a:extLst>
              </a:tr>
            </a:tbl>
          </a:graphicData>
        </a:graphic>
      </p:graphicFrame>
      <p:sp>
        <p:nvSpPr>
          <p:cNvPr id="4" name="TextBox 3">
            <a:extLst>
              <a:ext uri="{FF2B5EF4-FFF2-40B4-BE49-F238E27FC236}">
                <a16:creationId xmlns:a16="http://schemas.microsoft.com/office/drawing/2014/main" id="{C2A69481-90ED-4213-863C-6CCA6DED4C49}"/>
              </a:ext>
            </a:extLst>
          </p:cNvPr>
          <p:cNvSpPr txBox="1"/>
          <p:nvPr/>
        </p:nvSpPr>
        <p:spPr>
          <a:xfrm>
            <a:off x="1143000" y="1066800"/>
            <a:ext cx="9220200" cy="646331"/>
          </a:xfrm>
          <a:prstGeom prst="rect">
            <a:avLst/>
          </a:prstGeom>
          <a:noFill/>
        </p:spPr>
        <p:txBody>
          <a:bodyPr wrap="square" rtlCol="0">
            <a:spAutoFit/>
          </a:bodyPr>
          <a:lstStyle/>
          <a:p>
            <a:r>
              <a:rPr lang="en-IE" sz="3600" dirty="0">
                <a:solidFill>
                  <a:schemeClr val="bg1"/>
                </a:solidFill>
              </a:rPr>
              <a:t>Wellbeing on the timetable</a:t>
            </a:r>
          </a:p>
        </p:txBody>
      </p:sp>
      <p:sp>
        <p:nvSpPr>
          <p:cNvPr id="5" name="TextBox 4">
            <a:extLst>
              <a:ext uri="{FF2B5EF4-FFF2-40B4-BE49-F238E27FC236}">
                <a16:creationId xmlns:a16="http://schemas.microsoft.com/office/drawing/2014/main" id="{E1E6C62B-A36F-4833-BB87-438E0A9CBCE0}"/>
              </a:ext>
            </a:extLst>
          </p:cNvPr>
          <p:cNvSpPr txBox="1"/>
          <p:nvPr/>
        </p:nvSpPr>
        <p:spPr>
          <a:xfrm>
            <a:off x="1143000" y="4495800"/>
            <a:ext cx="7696200" cy="1384995"/>
          </a:xfrm>
          <a:prstGeom prst="rect">
            <a:avLst/>
          </a:prstGeom>
          <a:noFill/>
        </p:spPr>
        <p:txBody>
          <a:bodyPr wrap="square" rtlCol="0">
            <a:spAutoFit/>
          </a:bodyPr>
          <a:lstStyle/>
          <a:p>
            <a:r>
              <a:rPr lang="en-IE" sz="2800" dirty="0">
                <a:solidFill>
                  <a:schemeClr val="bg1"/>
                </a:solidFill>
              </a:rPr>
              <a:t>2017 – 300 hours (5 periods a week)</a:t>
            </a:r>
          </a:p>
          <a:p>
            <a:endParaRPr lang="en-IE" sz="2800" dirty="0">
              <a:solidFill>
                <a:schemeClr val="bg1"/>
              </a:solidFill>
            </a:endParaRPr>
          </a:p>
          <a:p>
            <a:r>
              <a:rPr lang="en-IE" sz="2800" dirty="0">
                <a:solidFill>
                  <a:schemeClr val="bg1"/>
                </a:solidFill>
              </a:rPr>
              <a:t>2020 – 400 hours (6 periods a week)</a:t>
            </a:r>
          </a:p>
        </p:txBody>
      </p:sp>
    </p:spTree>
    <p:extLst>
      <p:ext uri="{BB962C8B-B14F-4D97-AF65-F5344CB8AC3E}">
        <p14:creationId xmlns:p14="http://schemas.microsoft.com/office/powerpoint/2010/main" val="17015532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A picture containing text, book&#10;&#10;Description generated with very high confidence"/>
          <p:cNvPicPr>
            <a:picLocks noGrp="1" noChangeAspect="1"/>
          </p:cNvPicPr>
          <p:nvPr>
            <p:ph idx="1"/>
          </p:nvPr>
        </p:nvPicPr>
        <p:blipFill>
          <a:blip r:embed="rId2"/>
          <a:stretch>
            <a:fillRect/>
          </a:stretch>
        </p:blipFill>
        <p:spPr>
          <a:xfrm>
            <a:off x="4038600" y="1324758"/>
            <a:ext cx="7188199" cy="4205095"/>
          </a:xfrm>
          <a:prstGeom prst="rect">
            <a:avLst/>
          </a:prstGeom>
        </p:spPr>
      </p:pic>
      <p:sp>
        <p:nvSpPr>
          <p:cNvPr id="2" name="Title 1"/>
          <p:cNvSpPr>
            <a:spLocks noGrp="1"/>
          </p:cNvSpPr>
          <p:nvPr>
            <p:ph type="title"/>
          </p:nvPr>
        </p:nvSpPr>
        <p:spPr>
          <a:xfrm>
            <a:off x="640080" y="2074363"/>
            <a:ext cx="2752354" cy="2709275"/>
          </a:xfrm>
          <a:prstGeom prst="ellipse">
            <a:avLst/>
          </a:prstGeom>
          <a:solidFill>
            <a:schemeClr val="bg1">
              <a:lumMod val="65000"/>
              <a:lumOff val="35000"/>
            </a:schemeClr>
          </a:solidFill>
          <a:ln w="174625" cmpd="thinThick">
            <a:solidFill>
              <a:schemeClr val="bg1">
                <a:lumMod val="65000"/>
                <a:lumOff val="35000"/>
              </a:schemeClr>
            </a:solidFill>
          </a:ln>
        </p:spPr>
        <p:txBody>
          <a:bodyPr vert="horz" lIns="91440" tIns="45720" rIns="91440" bIns="45720" rtlCol="0" anchor="ctr">
            <a:normAutofit/>
          </a:bodyPr>
          <a:lstStyle/>
          <a:p>
            <a:pPr algn="ctr"/>
            <a:r>
              <a:rPr lang="en-US" sz="2600" b="0" i="0" dirty="0"/>
              <a:t>ASSESSMENT IN THE NEW JUNIOR CERTIFICATE</a:t>
            </a:r>
          </a:p>
        </p:txBody>
      </p:sp>
    </p:spTree>
    <p:extLst>
      <p:ext uri="{BB962C8B-B14F-4D97-AF65-F5344CB8AC3E}">
        <p14:creationId xmlns:p14="http://schemas.microsoft.com/office/powerpoint/2010/main" val="11581175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Left Arrow 20"/>
          <p:cNvSpPr/>
          <p:nvPr/>
        </p:nvSpPr>
        <p:spPr>
          <a:xfrm rot="21512870">
            <a:off x="5876344" y="4900195"/>
            <a:ext cx="2998309" cy="618090"/>
          </a:xfrm>
          <a:prstGeom prst="leftArrow">
            <a:avLst>
              <a:gd name="adj1" fmla="val 60000"/>
              <a:gd name="adj2" fmla="val 50000"/>
            </a:avLst>
          </a:prstGeom>
          <a:solidFill>
            <a:schemeClr val="accent5">
              <a:lumMod val="7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hueOff val="0"/>
              <a:satOff val="0"/>
              <a:lumOff val="0"/>
              <a:alphaOff val="0"/>
            </a:schemeClr>
          </a:fontRef>
        </p:style>
      </p:sp>
      <p:sp>
        <p:nvSpPr>
          <p:cNvPr id="11" name="Left Arrow 10" hidden="1"/>
          <p:cNvSpPr/>
          <p:nvPr/>
        </p:nvSpPr>
        <p:spPr>
          <a:xfrm rot="19297844">
            <a:off x="7161683" y="3761534"/>
            <a:ext cx="1119296" cy="6511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4" name="Rectangle 3"/>
          <p:cNvSpPr/>
          <p:nvPr/>
        </p:nvSpPr>
        <p:spPr>
          <a:xfrm>
            <a:off x="1030639" y="1518086"/>
            <a:ext cx="9058523" cy="4819214"/>
          </a:xfrm>
          <a:prstGeom prst="rect">
            <a:avLst/>
          </a:prstGeom>
          <a:noFill/>
        </p:spPr>
      </p:sp>
      <p:sp>
        <p:nvSpPr>
          <p:cNvPr id="7" name="Left Arrow 6"/>
          <p:cNvSpPr/>
          <p:nvPr/>
        </p:nvSpPr>
        <p:spPr>
          <a:xfrm rot="10800352">
            <a:off x="2279040" y="4943701"/>
            <a:ext cx="3139877" cy="618090"/>
          </a:xfrm>
          <a:prstGeom prst="lef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hueOff val="0"/>
              <a:satOff val="0"/>
              <a:lumOff val="0"/>
              <a:alphaOff val="0"/>
            </a:schemeClr>
          </a:fontRef>
        </p:style>
      </p:sp>
      <p:sp>
        <p:nvSpPr>
          <p:cNvPr id="8" name="Freeform 7"/>
          <p:cNvSpPr/>
          <p:nvPr/>
        </p:nvSpPr>
        <p:spPr>
          <a:xfrm>
            <a:off x="1325978" y="4645338"/>
            <a:ext cx="1712119" cy="1214493"/>
          </a:xfrm>
          <a:custGeom>
            <a:avLst/>
            <a:gdLst>
              <a:gd name="connsiteX0" fmla="*/ 0 w 1518116"/>
              <a:gd name="connsiteY0" fmla="*/ 121449 h 1214493"/>
              <a:gd name="connsiteX1" fmla="*/ 121449 w 1518116"/>
              <a:gd name="connsiteY1" fmla="*/ 0 h 1214493"/>
              <a:gd name="connsiteX2" fmla="*/ 1396667 w 1518116"/>
              <a:gd name="connsiteY2" fmla="*/ 0 h 1214493"/>
              <a:gd name="connsiteX3" fmla="*/ 1518116 w 1518116"/>
              <a:gd name="connsiteY3" fmla="*/ 121449 h 1214493"/>
              <a:gd name="connsiteX4" fmla="*/ 1518116 w 1518116"/>
              <a:gd name="connsiteY4" fmla="*/ 1093044 h 1214493"/>
              <a:gd name="connsiteX5" fmla="*/ 1396667 w 1518116"/>
              <a:gd name="connsiteY5" fmla="*/ 1214493 h 1214493"/>
              <a:gd name="connsiteX6" fmla="*/ 121449 w 1518116"/>
              <a:gd name="connsiteY6" fmla="*/ 1214493 h 1214493"/>
              <a:gd name="connsiteX7" fmla="*/ 0 w 1518116"/>
              <a:gd name="connsiteY7" fmla="*/ 1093044 h 1214493"/>
              <a:gd name="connsiteX8" fmla="*/ 0 w 1518116"/>
              <a:gd name="connsiteY8" fmla="*/ 121449 h 121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116" h="1214493">
                <a:moveTo>
                  <a:pt x="0" y="121449"/>
                </a:moveTo>
                <a:cubicBezTo>
                  <a:pt x="0" y="54375"/>
                  <a:pt x="54375" y="0"/>
                  <a:pt x="121449" y="0"/>
                </a:cubicBezTo>
                <a:lnTo>
                  <a:pt x="1396667" y="0"/>
                </a:lnTo>
                <a:cubicBezTo>
                  <a:pt x="1463741" y="0"/>
                  <a:pt x="1518116" y="54375"/>
                  <a:pt x="1518116" y="121449"/>
                </a:cubicBezTo>
                <a:lnTo>
                  <a:pt x="1518116" y="1093044"/>
                </a:lnTo>
                <a:cubicBezTo>
                  <a:pt x="1518116" y="1160118"/>
                  <a:pt x="1463741" y="1214493"/>
                  <a:pt x="1396667" y="1214493"/>
                </a:cubicBezTo>
                <a:lnTo>
                  <a:pt x="121449" y="1214493"/>
                </a:lnTo>
                <a:cubicBezTo>
                  <a:pt x="54375" y="1214493"/>
                  <a:pt x="0" y="1160118"/>
                  <a:pt x="0" y="1093044"/>
                </a:cubicBezTo>
                <a:lnTo>
                  <a:pt x="0" y="12144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9861" tIns="69861" rIns="69861" bIns="69861" numCol="1" spcCol="1270" anchor="ctr" anchorCtr="0">
            <a:noAutofit/>
          </a:bodyPr>
          <a:lstStyle/>
          <a:p>
            <a:pPr lvl="0" algn="ctr" defTabSz="800100">
              <a:lnSpc>
                <a:spcPct val="90000"/>
              </a:lnSpc>
              <a:spcBef>
                <a:spcPct val="0"/>
              </a:spcBef>
              <a:spcAft>
                <a:spcPct val="35000"/>
              </a:spcAft>
            </a:pPr>
            <a:r>
              <a:rPr lang="en-IE" b="1" dirty="0">
                <a:solidFill>
                  <a:schemeClr val="tx1"/>
                </a:solidFill>
              </a:rPr>
              <a:t>Junior Cycle Profile of Achievement</a:t>
            </a:r>
            <a:endParaRPr lang="en-IE" sz="1800" b="1" kern="1200" dirty="0">
              <a:solidFill>
                <a:schemeClr val="tx1"/>
              </a:solidFill>
            </a:endParaRPr>
          </a:p>
        </p:txBody>
      </p:sp>
      <p:sp>
        <p:nvSpPr>
          <p:cNvPr id="10" name="Left Arrow 9"/>
          <p:cNvSpPr/>
          <p:nvPr/>
        </p:nvSpPr>
        <p:spPr>
          <a:xfrm rot="12909032">
            <a:off x="2622985" y="3907546"/>
            <a:ext cx="3114466" cy="618090"/>
          </a:xfrm>
          <a:prstGeom prst="lef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12" name="Freeform 11"/>
          <p:cNvSpPr/>
          <p:nvPr/>
        </p:nvSpPr>
        <p:spPr>
          <a:xfrm>
            <a:off x="2147900" y="2712803"/>
            <a:ext cx="1518116" cy="1214493"/>
          </a:xfrm>
          <a:custGeom>
            <a:avLst/>
            <a:gdLst>
              <a:gd name="connsiteX0" fmla="*/ 0 w 1518116"/>
              <a:gd name="connsiteY0" fmla="*/ 121449 h 1214493"/>
              <a:gd name="connsiteX1" fmla="*/ 121449 w 1518116"/>
              <a:gd name="connsiteY1" fmla="*/ 0 h 1214493"/>
              <a:gd name="connsiteX2" fmla="*/ 1396667 w 1518116"/>
              <a:gd name="connsiteY2" fmla="*/ 0 h 1214493"/>
              <a:gd name="connsiteX3" fmla="*/ 1518116 w 1518116"/>
              <a:gd name="connsiteY3" fmla="*/ 121449 h 1214493"/>
              <a:gd name="connsiteX4" fmla="*/ 1518116 w 1518116"/>
              <a:gd name="connsiteY4" fmla="*/ 1093044 h 1214493"/>
              <a:gd name="connsiteX5" fmla="*/ 1396667 w 1518116"/>
              <a:gd name="connsiteY5" fmla="*/ 1214493 h 1214493"/>
              <a:gd name="connsiteX6" fmla="*/ 121449 w 1518116"/>
              <a:gd name="connsiteY6" fmla="*/ 1214493 h 1214493"/>
              <a:gd name="connsiteX7" fmla="*/ 0 w 1518116"/>
              <a:gd name="connsiteY7" fmla="*/ 1093044 h 1214493"/>
              <a:gd name="connsiteX8" fmla="*/ 0 w 1518116"/>
              <a:gd name="connsiteY8" fmla="*/ 121449 h 121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116" h="1214493">
                <a:moveTo>
                  <a:pt x="0" y="121449"/>
                </a:moveTo>
                <a:cubicBezTo>
                  <a:pt x="0" y="54375"/>
                  <a:pt x="54375" y="0"/>
                  <a:pt x="121449" y="0"/>
                </a:cubicBezTo>
                <a:lnTo>
                  <a:pt x="1396667" y="0"/>
                </a:lnTo>
                <a:cubicBezTo>
                  <a:pt x="1463741" y="0"/>
                  <a:pt x="1518116" y="54375"/>
                  <a:pt x="1518116" y="121449"/>
                </a:cubicBezTo>
                <a:lnTo>
                  <a:pt x="1518116" y="1093044"/>
                </a:lnTo>
                <a:cubicBezTo>
                  <a:pt x="1518116" y="1160118"/>
                  <a:pt x="1463741" y="1214493"/>
                  <a:pt x="1396667" y="1214493"/>
                </a:cubicBezTo>
                <a:lnTo>
                  <a:pt x="121449" y="1214493"/>
                </a:lnTo>
                <a:cubicBezTo>
                  <a:pt x="54375" y="1214493"/>
                  <a:pt x="0" y="1160118"/>
                  <a:pt x="0" y="1093044"/>
                </a:cubicBezTo>
                <a:lnTo>
                  <a:pt x="0" y="12144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9861" tIns="69861" rIns="69861" bIns="69861" numCol="1" spcCol="1270" anchor="ctr" anchorCtr="0">
            <a:noAutofit/>
          </a:bodyPr>
          <a:lstStyle/>
          <a:p>
            <a:pPr lvl="0" algn="ctr" defTabSz="800100">
              <a:lnSpc>
                <a:spcPct val="90000"/>
              </a:lnSpc>
              <a:spcBef>
                <a:spcPct val="0"/>
              </a:spcBef>
              <a:spcAft>
                <a:spcPct val="35000"/>
              </a:spcAft>
            </a:pPr>
            <a:r>
              <a:rPr lang="en-IE" sz="1800" b="1" kern="1200" dirty="0">
                <a:solidFill>
                  <a:schemeClr val="tx1"/>
                </a:solidFill>
              </a:rPr>
              <a:t>Formative Assessment</a:t>
            </a:r>
          </a:p>
        </p:txBody>
      </p:sp>
      <p:sp>
        <p:nvSpPr>
          <p:cNvPr id="13" name="Left Arrow 12"/>
          <p:cNvSpPr/>
          <p:nvPr/>
        </p:nvSpPr>
        <p:spPr>
          <a:xfrm rot="15036128">
            <a:off x="3552048" y="3227264"/>
            <a:ext cx="2991050" cy="618090"/>
          </a:xfrm>
          <a:prstGeom prst="lef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hueOff val="0"/>
              <a:satOff val="0"/>
              <a:lumOff val="0"/>
              <a:alphaOff val="0"/>
            </a:schemeClr>
          </a:fontRef>
        </p:style>
      </p:sp>
      <p:sp>
        <p:nvSpPr>
          <p:cNvPr id="17" name="Left Arrow 16"/>
          <p:cNvSpPr/>
          <p:nvPr/>
        </p:nvSpPr>
        <p:spPr>
          <a:xfrm rot="17995357">
            <a:off x="4863392" y="3355666"/>
            <a:ext cx="3315063" cy="618090"/>
          </a:xfrm>
          <a:prstGeom prst="leftArrow">
            <a:avLst>
              <a:gd name="adj1" fmla="val 60000"/>
              <a:gd name="adj2" fmla="val 50000"/>
            </a:avLst>
          </a:prstGeom>
          <a:solidFill>
            <a:schemeClr val="accent6">
              <a:lumMod val="75000"/>
            </a:schemeClr>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hueOff val="0"/>
              <a:satOff val="0"/>
              <a:lumOff val="0"/>
              <a:alphaOff val="0"/>
            </a:schemeClr>
          </a:fontRef>
        </p:style>
      </p:sp>
      <p:sp>
        <p:nvSpPr>
          <p:cNvPr id="18" name="Freeform 17"/>
          <p:cNvSpPr/>
          <p:nvPr/>
        </p:nvSpPr>
        <p:spPr>
          <a:xfrm>
            <a:off x="8563173" y="4421812"/>
            <a:ext cx="1808670" cy="1214493"/>
          </a:xfrm>
          <a:custGeom>
            <a:avLst/>
            <a:gdLst>
              <a:gd name="connsiteX0" fmla="*/ 0 w 1518116"/>
              <a:gd name="connsiteY0" fmla="*/ 121449 h 1214493"/>
              <a:gd name="connsiteX1" fmla="*/ 121449 w 1518116"/>
              <a:gd name="connsiteY1" fmla="*/ 0 h 1214493"/>
              <a:gd name="connsiteX2" fmla="*/ 1396667 w 1518116"/>
              <a:gd name="connsiteY2" fmla="*/ 0 h 1214493"/>
              <a:gd name="connsiteX3" fmla="*/ 1518116 w 1518116"/>
              <a:gd name="connsiteY3" fmla="*/ 121449 h 1214493"/>
              <a:gd name="connsiteX4" fmla="*/ 1518116 w 1518116"/>
              <a:gd name="connsiteY4" fmla="*/ 1093044 h 1214493"/>
              <a:gd name="connsiteX5" fmla="*/ 1396667 w 1518116"/>
              <a:gd name="connsiteY5" fmla="*/ 1214493 h 1214493"/>
              <a:gd name="connsiteX6" fmla="*/ 121449 w 1518116"/>
              <a:gd name="connsiteY6" fmla="*/ 1214493 h 1214493"/>
              <a:gd name="connsiteX7" fmla="*/ 0 w 1518116"/>
              <a:gd name="connsiteY7" fmla="*/ 1093044 h 1214493"/>
              <a:gd name="connsiteX8" fmla="*/ 0 w 1518116"/>
              <a:gd name="connsiteY8" fmla="*/ 121449 h 121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116" h="1214493">
                <a:moveTo>
                  <a:pt x="0" y="121449"/>
                </a:moveTo>
                <a:cubicBezTo>
                  <a:pt x="0" y="54375"/>
                  <a:pt x="54375" y="0"/>
                  <a:pt x="121449" y="0"/>
                </a:cubicBezTo>
                <a:lnTo>
                  <a:pt x="1396667" y="0"/>
                </a:lnTo>
                <a:cubicBezTo>
                  <a:pt x="1463741" y="0"/>
                  <a:pt x="1518116" y="54375"/>
                  <a:pt x="1518116" y="121449"/>
                </a:cubicBezTo>
                <a:lnTo>
                  <a:pt x="1518116" y="1093044"/>
                </a:lnTo>
                <a:cubicBezTo>
                  <a:pt x="1518116" y="1160118"/>
                  <a:pt x="1463741" y="1214493"/>
                  <a:pt x="1396667" y="1214493"/>
                </a:cubicBezTo>
                <a:lnTo>
                  <a:pt x="121449" y="1214493"/>
                </a:lnTo>
                <a:cubicBezTo>
                  <a:pt x="54375" y="1214493"/>
                  <a:pt x="0" y="1160118"/>
                  <a:pt x="0" y="1093044"/>
                </a:cubicBezTo>
                <a:lnTo>
                  <a:pt x="0" y="12144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9861" tIns="69861" rIns="69861" bIns="69861" numCol="1" spcCol="1270" anchor="ctr" anchorCtr="0">
            <a:noAutofit/>
          </a:bodyPr>
          <a:lstStyle/>
          <a:p>
            <a:pPr lvl="0" algn="ctr" defTabSz="800100">
              <a:lnSpc>
                <a:spcPct val="90000"/>
              </a:lnSpc>
              <a:spcBef>
                <a:spcPct val="0"/>
              </a:spcBef>
              <a:spcAft>
                <a:spcPct val="35000"/>
              </a:spcAft>
            </a:pPr>
            <a:r>
              <a:rPr lang="en-IE" sz="1800" b="1" kern="1200" dirty="0">
                <a:solidFill>
                  <a:schemeClr val="tx1"/>
                </a:solidFill>
              </a:rPr>
              <a:t>State-certified examinations</a:t>
            </a:r>
          </a:p>
        </p:txBody>
      </p:sp>
      <p:sp>
        <p:nvSpPr>
          <p:cNvPr id="19" name="Left Arrow 18"/>
          <p:cNvSpPr/>
          <p:nvPr/>
        </p:nvSpPr>
        <p:spPr>
          <a:xfrm rot="19777885">
            <a:off x="5645409" y="4040424"/>
            <a:ext cx="3096919" cy="618090"/>
          </a:xfrm>
          <a:prstGeom prst="leftArrow">
            <a:avLst>
              <a:gd name="adj1" fmla="val 60000"/>
              <a:gd name="adj2" fmla="val 50000"/>
            </a:avLst>
          </a:prstGeom>
          <a:solidFill>
            <a:schemeClr val="accent5">
              <a:lumMod val="75000"/>
            </a:schemeClr>
          </a:solidFill>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hueOff val="0"/>
              <a:satOff val="0"/>
              <a:lumOff val="0"/>
              <a:alphaOff val="0"/>
            </a:schemeClr>
          </a:fontRef>
        </p:style>
      </p:sp>
      <p:sp>
        <p:nvSpPr>
          <p:cNvPr id="20" name="Freeform 19"/>
          <p:cNvSpPr/>
          <p:nvPr/>
        </p:nvSpPr>
        <p:spPr>
          <a:xfrm>
            <a:off x="7969908" y="2892441"/>
            <a:ext cx="1584731" cy="1166411"/>
          </a:xfrm>
          <a:custGeom>
            <a:avLst/>
            <a:gdLst>
              <a:gd name="connsiteX0" fmla="*/ 0 w 1584731"/>
              <a:gd name="connsiteY0" fmla="*/ 116641 h 1166411"/>
              <a:gd name="connsiteX1" fmla="*/ 116641 w 1584731"/>
              <a:gd name="connsiteY1" fmla="*/ 0 h 1166411"/>
              <a:gd name="connsiteX2" fmla="*/ 1468090 w 1584731"/>
              <a:gd name="connsiteY2" fmla="*/ 0 h 1166411"/>
              <a:gd name="connsiteX3" fmla="*/ 1584731 w 1584731"/>
              <a:gd name="connsiteY3" fmla="*/ 116641 h 1166411"/>
              <a:gd name="connsiteX4" fmla="*/ 1584731 w 1584731"/>
              <a:gd name="connsiteY4" fmla="*/ 1049770 h 1166411"/>
              <a:gd name="connsiteX5" fmla="*/ 1468090 w 1584731"/>
              <a:gd name="connsiteY5" fmla="*/ 1166411 h 1166411"/>
              <a:gd name="connsiteX6" fmla="*/ 116641 w 1584731"/>
              <a:gd name="connsiteY6" fmla="*/ 1166411 h 1166411"/>
              <a:gd name="connsiteX7" fmla="*/ 0 w 1584731"/>
              <a:gd name="connsiteY7" fmla="*/ 1049770 h 1166411"/>
              <a:gd name="connsiteX8" fmla="*/ 0 w 1584731"/>
              <a:gd name="connsiteY8" fmla="*/ 116641 h 116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731" h="1166411">
                <a:moveTo>
                  <a:pt x="0" y="116641"/>
                </a:moveTo>
                <a:cubicBezTo>
                  <a:pt x="0" y="52222"/>
                  <a:pt x="52222" y="0"/>
                  <a:pt x="116641" y="0"/>
                </a:cubicBezTo>
                <a:lnTo>
                  <a:pt x="1468090" y="0"/>
                </a:lnTo>
                <a:cubicBezTo>
                  <a:pt x="1532509" y="0"/>
                  <a:pt x="1584731" y="52222"/>
                  <a:pt x="1584731" y="116641"/>
                </a:cubicBezTo>
                <a:lnTo>
                  <a:pt x="1584731" y="1049770"/>
                </a:lnTo>
                <a:cubicBezTo>
                  <a:pt x="1584731" y="1114189"/>
                  <a:pt x="1532509" y="1166411"/>
                  <a:pt x="1468090" y="1166411"/>
                </a:cubicBezTo>
                <a:lnTo>
                  <a:pt x="116641" y="1166411"/>
                </a:lnTo>
                <a:cubicBezTo>
                  <a:pt x="52222" y="1166411"/>
                  <a:pt x="0" y="1114189"/>
                  <a:pt x="0" y="1049770"/>
                </a:cubicBezTo>
                <a:lnTo>
                  <a:pt x="0" y="116641"/>
                </a:lnTo>
                <a:close/>
              </a:path>
            </a:pathLst>
          </a:custGeom>
          <a:solidFill>
            <a:schemeClr val="accent5"/>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8453" tIns="68453" rIns="68453" bIns="68453" numCol="1" spcCol="1270" anchor="ctr" anchorCtr="0">
            <a:noAutofit/>
          </a:bodyPr>
          <a:lstStyle/>
          <a:p>
            <a:pPr lvl="0" algn="ctr" defTabSz="800100">
              <a:lnSpc>
                <a:spcPct val="90000"/>
              </a:lnSpc>
              <a:spcBef>
                <a:spcPct val="0"/>
              </a:spcBef>
              <a:spcAft>
                <a:spcPct val="35000"/>
              </a:spcAft>
            </a:pPr>
            <a:r>
              <a:rPr lang="en-IE" sz="1800" b="1" kern="1200" dirty="0">
                <a:solidFill>
                  <a:schemeClr val="tx1"/>
                </a:solidFill>
              </a:rPr>
              <a:t>Assessment Task (AT)</a:t>
            </a:r>
          </a:p>
        </p:txBody>
      </p:sp>
      <p:sp>
        <p:nvSpPr>
          <p:cNvPr id="22" name="Freeform 21"/>
          <p:cNvSpPr/>
          <p:nvPr/>
        </p:nvSpPr>
        <p:spPr>
          <a:xfrm>
            <a:off x="6216288" y="1501422"/>
            <a:ext cx="1914996" cy="1094159"/>
          </a:xfrm>
          <a:custGeom>
            <a:avLst/>
            <a:gdLst>
              <a:gd name="connsiteX0" fmla="*/ 0 w 1490259"/>
              <a:gd name="connsiteY0" fmla="*/ 113650 h 1136498"/>
              <a:gd name="connsiteX1" fmla="*/ 113650 w 1490259"/>
              <a:gd name="connsiteY1" fmla="*/ 0 h 1136498"/>
              <a:gd name="connsiteX2" fmla="*/ 1376609 w 1490259"/>
              <a:gd name="connsiteY2" fmla="*/ 0 h 1136498"/>
              <a:gd name="connsiteX3" fmla="*/ 1490259 w 1490259"/>
              <a:gd name="connsiteY3" fmla="*/ 113650 h 1136498"/>
              <a:gd name="connsiteX4" fmla="*/ 1490259 w 1490259"/>
              <a:gd name="connsiteY4" fmla="*/ 1022848 h 1136498"/>
              <a:gd name="connsiteX5" fmla="*/ 1376609 w 1490259"/>
              <a:gd name="connsiteY5" fmla="*/ 1136498 h 1136498"/>
              <a:gd name="connsiteX6" fmla="*/ 113650 w 1490259"/>
              <a:gd name="connsiteY6" fmla="*/ 1136498 h 1136498"/>
              <a:gd name="connsiteX7" fmla="*/ 0 w 1490259"/>
              <a:gd name="connsiteY7" fmla="*/ 1022848 h 1136498"/>
              <a:gd name="connsiteX8" fmla="*/ 0 w 1490259"/>
              <a:gd name="connsiteY8" fmla="*/ 113650 h 11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59" h="1136498">
                <a:moveTo>
                  <a:pt x="0" y="113650"/>
                </a:moveTo>
                <a:cubicBezTo>
                  <a:pt x="0" y="50883"/>
                  <a:pt x="50883" y="0"/>
                  <a:pt x="113650" y="0"/>
                </a:cubicBezTo>
                <a:lnTo>
                  <a:pt x="1376609" y="0"/>
                </a:lnTo>
                <a:cubicBezTo>
                  <a:pt x="1439376" y="0"/>
                  <a:pt x="1490259" y="50883"/>
                  <a:pt x="1490259" y="113650"/>
                </a:cubicBezTo>
                <a:lnTo>
                  <a:pt x="1490259" y="1022848"/>
                </a:lnTo>
                <a:cubicBezTo>
                  <a:pt x="1490259" y="1085615"/>
                  <a:pt x="1439376" y="1136498"/>
                  <a:pt x="1376609" y="1136498"/>
                </a:cubicBezTo>
                <a:lnTo>
                  <a:pt x="113650" y="1136498"/>
                </a:lnTo>
                <a:cubicBezTo>
                  <a:pt x="50883" y="1136498"/>
                  <a:pt x="0" y="1085615"/>
                  <a:pt x="0" y="1022848"/>
                </a:cubicBezTo>
                <a:lnTo>
                  <a:pt x="0" y="113650"/>
                </a:lnTo>
                <a:close/>
              </a:path>
            </a:pathLst>
          </a:custGeom>
          <a:solidFill>
            <a:schemeClr val="accent6"/>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7577" tIns="67577" rIns="67577" bIns="67577" numCol="1" spcCol="1270" anchor="ctr" anchorCtr="0">
            <a:noAutofit/>
          </a:bodyPr>
          <a:lstStyle/>
          <a:p>
            <a:pPr lvl="0" algn="ctr" defTabSz="800100">
              <a:lnSpc>
                <a:spcPct val="90000"/>
              </a:lnSpc>
              <a:spcBef>
                <a:spcPct val="0"/>
              </a:spcBef>
              <a:spcAft>
                <a:spcPct val="35000"/>
              </a:spcAft>
            </a:pPr>
            <a:endParaRPr lang="en-IE" sz="1800" b="1" kern="1200" dirty="0">
              <a:solidFill>
                <a:schemeClr val="tx1"/>
              </a:solidFill>
            </a:endParaRPr>
          </a:p>
        </p:txBody>
      </p:sp>
      <p:grpSp>
        <p:nvGrpSpPr>
          <p:cNvPr id="27" name="Group 26"/>
          <p:cNvGrpSpPr/>
          <p:nvPr/>
        </p:nvGrpSpPr>
        <p:grpSpPr>
          <a:xfrm>
            <a:off x="3666016" y="1530072"/>
            <a:ext cx="1907333" cy="1202507"/>
            <a:chOff x="3666017" y="1530072"/>
            <a:chExt cx="1639560" cy="1202507"/>
          </a:xfrm>
        </p:grpSpPr>
        <p:sp>
          <p:nvSpPr>
            <p:cNvPr id="14" name="Freeform 13"/>
            <p:cNvSpPr/>
            <p:nvPr/>
          </p:nvSpPr>
          <p:spPr>
            <a:xfrm>
              <a:off x="3666017" y="1530072"/>
              <a:ext cx="1639560" cy="1202507"/>
            </a:xfrm>
            <a:custGeom>
              <a:avLst/>
              <a:gdLst>
                <a:gd name="connsiteX0" fmla="*/ 0 w 1518116"/>
                <a:gd name="connsiteY0" fmla="*/ 121449 h 1214493"/>
                <a:gd name="connsiteX1" fmla="*/ 121449 w 1518116"/>
                <a:gd name="connsiteY1" fmla="*/ 0 h 1214493"/>
                <a:gd name="connsiteX2" fmla="*/ 1396667 w 1518116"/>
                <a:gd name="connsiteY2" fmla="*/ 0 h 1214493"/>
                <a:gd name="connsiteX3" fmla="*/ 1518116 w 1518116"/>
                <a:gd name="connsiteY3" fmla="*/ 121449 h 1214493"/>
                <a:gd name="connsiteX4" fmla="*/ 1518116 w 1518116"/>
                <a:gd name="connsiteY4" fmla="*/ 1093044 h 1214493"/>
                <a:gd name="connsiteX5" fmla="*/ 1396667 w 1518116"/>
                <a:gd name="connsiteY5" fmla="*/ 1214493 h 1214493"/>
                <a:gd name="connsiteX6" fmla="*/ 121449 w 1518116"/>
                <a:gd name="connsiteY6" fmla="*/ 1214493 h 1214493"/>
                <a:gd name="connsiteX7" fmla="*/ 0 w 1518116"/>
                <a:gd name="connsiteY7" fmla="*/ 1093044 h 1214493"/>
                <a:gd name="connsiteX8" fmla="*/ 0 w 1518116"/>
                <a:gd name="connsiteY8" fmla="*/ 121449 h 121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116" h="1214493">
                  <a:moveTo>
                    <a:pt x="0" y="121449"/>
                  </a:moveTo>
                  <a:cubicBezTo>
                    <a:pt x="0" y="54375"/>
                    <a:pt x="54375" y="0"/>
                    <a:pt x="121449" y="0"/>
                  </a:cubicBezTo>
                  <a:lnTo>
                    <a:pt x="1396667" y="0"/>
                  </a:lnTo>
                  <a:cubicBezTo>
                    <a:pt x="1463741" y="0"/>
                    <a:pt x="1518116" y="54375"/>
                    <a:pt x="1518116" y="121449"/>
                  </a:cubicBezTo>
                  <a:lnTo>
                    <a:pt x="1518116" y="1093044"/>
                  </a:lnTo>
                  <a:cubicBezTo>
                    <a:pt x="1518116" y="1160118"/>
                    <a:pt x="1463741" y="1214493"/>
                    <a:pt x="1396667" y="1214493"/>
                  </a:cubicBezTo>
                  <a:lnTo>
                    <a:pt x="121449" y="1214493"/>
                  </a:lnTo>
                  <a:cubicBezTo>
                    <a:pt x="54375" y="1214493"/>
                    <a:pt x="0" y="1160118"/>
                    <a:pt x="0" y="1093044"/>
                  </a:cubicBezTo>
                  <a:lnTo>
                    <a:pt x="0" y="12144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9861" tIns="69861" rIns="69861" bIns="69861" numCol="1" spcCol="1270" anchor="ctr" anchorCtr="0">
              <a:noAutofit/>
            </a:bodyPr>
            <a:lstStyle/>
            <a:p>
              <a:pPr lvl="0" algn="ctr" defTabSz="800100">
                <a:lnSpc>
                  <a:spcPct val="90000"/>
                </a:lnSpc>
                <a:spcBef>
                  <a:spcPct val="0"/>
                </a:spcBef>
                <a:spcAft>
                  <a:spcPct val="35000"/>
                </a:spcAft>
              </a:pPr>
              <a:endParaRPr lang="en-IE" sz="1800" b="1" kern="1200" dirty="0">
                <a:solidFill>
                  <a:schemeClr val="tx1"/>
                </a:solidFill>
              </a:endParaRPr>
            </a:p>
          </p:txBody>
        </p:sp>
        <p:sp>
          <p:nvSpPr>
            <p:cNvPr id="23" name="Rectangle 22"/>
            <p:cNvSpPr/>
            <p:nvPr/>
          </p:nvSpPr>
          <p:spPr>
            <a:xfrm>
              <a:off x="3848978" y="1670940"/>
              <a:ext cx="1287556" cy="1006429"/>
            </a:xfrm>
            <a:prstGeom prst="rect">
              <a:avLst/>
            </a:prstGeom>
          </p:spPr>
          <p:txBody>
            <a:bodyPr wrap="square">
              <a:spAutoFit/>
            </a:bodyPr>
            <a:lstStyle/>
            <a:p>
              <a:pPr lvl="0" algn="ctr" defTabSz="800100">
                <a:lnSpc>
                  <a:spcPct val="90000"/>
                </a:lnSpc>
                <a:spcBef>
                  <a:spcPct val="0"/>
                </a:spcBef>
              </a:pPr>
              <a:r>
                <a:rPr lang="en-IE" b="1" dirty="0"/>
                <a:t>C</a:t>
              </a:r>
              <a:r>
                <a:rPr lang="en-IE" sz="1600" b="1" dirty="0"/>
                <a:t>lassroom</a:t>
              </a:r>
            </a:p>
            <a:p>
              <a:pPr lvl="0" algn="ctr" defTabSz="800100">
                <a:lnSpc>
                  <a:spcPct val="90000"/>
                </a:lnSpc>
                <a:spcBef>
                  <a:spcPct val="0"/>
                </a:spcBef>
              </a:pPr>
              <a:r>
                <a:rPr lang="en-IE" sz="1600" b="1" dirty="0"/>
                <a:t>Based</a:t>
              </a:r>
            </a:p>
            <a:p>
              <a:pPr lvl="0" algn="ctr" defTabSz="800100">
                <a:lnSpc>
                  <a:spcPct val="90000"/>
                </a:lnSpc>
                <a:spcBef>
                  <a:spcPct val="0"/>
                </a:spcBef>
              </a:pPr>
              <a:r>
                <a:rPr lang="en-IE" sz="1600" b="1" dirty="0"/>
                <a:t>Assessments (CBAs)</a:t>
              </a:r>
            </a:p>
          </p:txBody>
        </p:sp>
      </p:grpSp>
      <p:sp>
        <p:nvSpPr>
          <p:cNvPr id="26" name="Rectangle 25"/>
          <p:cNvSpPr/>
          <p:nvPr/>
        </p:nvSpPr>
        <p:spPr>
          <a:xfrm>
            <a:off x="6122734" y="1459513"/>
            <a:ext cx="1982208" cy="1089529"/>
          </a:xfrm>
          <a:prstGeom prst="rect">
            <a:avLst/>
          </a:prstGeom>
        </p:spPr>
        <p:txBody>
          <a:bodyPr wrap="square">
            <a:spAutoFit/>
          </a:bodyPr>
          <a:lstStyle/>
          <a:p>
            <a:pPr lvl="0" algn="ctr" defTabSz="800100">
              <a:lnSpc>
                <a:spcPct val="90000"/>
              </a:lnSpc>
              <a:spcBef>
                <a:spcPct val="0"/>
              </a:spcBef>
              <a:spcAft>
                <a:spcPct val="35000"/>
              </a:spcAft>
            </a:pPr>
            <a:r>
              <a:rPr lang="en-IE" b="1" dirty="0"/>
              <a:t>Subject Learning and Assessment Review (SLAR)</a:t>
            </a:r>
          </a:p>
        </p:txBody>
      </p:sp>
      <p:pic>
        <p:nvPicPr>
          <p:cNvPr id="2" name="Picture 1"/>
          <p:cNvPicPr>
            <a:picLocks noChangeAspect="1"/>
          </p:cNvPicPr>
          <p:nvPr/>
        </p:nvPicPr>
        <p:blipFill>
          <a:blip r:embed="rId5"/>
          <a:stretch>
            <a:fillRect/>
          </a:stretch>
        </p:blipFill>
        <p:spPr>
          <a:xfrm>
            <a:off x="4077497" y="3842358"/>
            <a:ext cx="3549778" cy="2662334"/>
          </a:xfrm>
          <a:prstGeom prst="rect">
            <a:avLst/>
          </a:prstGeom>
        </p:spPr>
      </p:pic>
      <p:sp>
        <p:nvSpPr>
          <p:cNvPr id="3" name="TextBox 2">
            <a:extLst>
              <a:ext uri="{FF2B5EF4-FFF2-40B4-BE49-F238E27FC236}">
                <a16:creationId xmlns:a16="http://schemas.microsoft.com/office/drawing/2014/main" id="{A83AF16B-10F5-48CE-A8C9-CD65F3AEF48D}"/>
              </a:ext>
            </a:extLst>
          </p:cNvPr>
          <p:cNvSpPr txBox="1"/>
          <p:nvPr/>
        </p:nvSpPr>
        <p:spPr>
          <a:xfrm>
            <a:off x="685800" y="457200"/>
            <a:ext cx="6929800" cy="523220"/>
          </a:xfrm>
          <a:prstGeom prst="rect">
            <a:avLst/>
          </a:prstGeom>
          <a:noFill/>
        </p:spPr>
        <p:txBody>
          <a:bodyPr wrap="square" rtlCol="0">
            <a:spAutoFit/>
          </a:bodyPr>
          <a:lstStyle/>
          <a:p>
            <a:r>
              <a:rPr lang="en-IE" sz="2800" dirty="0">
                <a:solidFill>
                  <a:schemeClr val="bg1"/>
                </a:solidFill>
              </a:rPr>
              <a:t>Changes in Junior Cycle Assessment</a:t>
            </a:r>
          </a:p>
        </p:txBody>
      </p:sp>
    </p:spTree>
    <p:custDataLst>
      <p:custData r:id="rId1"/>
      <p:tags r:id="rId2"/>
    </p:custDataLst>
    <p:extLst>
      <p:ext uri="{BB962C8B-B14F-4D97-AF65-F5344CB8AC3E}">
        <p14:creationId xmlns:p14="http://schemas.microsoft.com/office/powerpoint/2010/main" val="35353352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8" grpId="0" animBg="1"/>
      <p:bldP spid="20" grpId="0" animBg="1"/>
      <p:bldP spid="22"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951604-9348-4F5B-A0B2-EC0FEAAA411F}"/>
              </a:ext>
            </a:extLst>
          </p:cNvPr>
          <p:cNvSpPr>
            <a:spLocks noGrp="1"/>
          </p:cNvSpPr>
          <p:nvPr>
            <p:ph sz="half" idx="1"/>
          </p:nvPr>
        </p:nvSpPr>
        <p:spPr>
          <a:xfrm>
            <a:off x="2362200" y="5436140"/>
            <a:ext cx="7005144" cy="1205422"/>
          </a:xfrm>
        </p:spPr>
        <p:txBody>
          <a:bodyPr>
            <a:normAutofit/>
          </a:bodyPr>
          <a:lstStyle/>
          <a:p>
            <a:pPr marL="0" indent="0" algn="ctr">
              <a:buNone/>
            </a:pPr>
            <a:r>
              <a:rPr lang="en-GB" sz="3200" b="1" dirty="0">
                <a:solidFill>
                  <a:srgbClr val="7030A0"/>
                </a:solidFill>
                <a:latin typeface="Constantia" panose="02030602050306030303" pitchFamily="18" charset="0"/>
              </a:rPr>
              <a:t>Ongoing assessment that supports student learning</a:t>
            </a:r>
          </a:p>
        </p:txBody>
      </p:sp>
      <p:pic>
        <p:nvPicPr>
          <p:cNvPr id="5" name="Picture 4" descr="A screenshot of a cell phone&#10;&#10;Description generated with very high confidence">
            <a:extLst>
              <a:ext uri="{FF2B5EF4-FFF2-40B4-BE49-F238E27FC236}">
                <a16:creationId xmlns:a16="http://schemas.microsoft.com/office/drawing/2014/main" id="{77028E32-63A0-4AAB-A928-EDB10DAA1D65}"/>
              </a:ext>
            </a:extLst>
          </p:cNvPr>
          <p:cNvPicPr>
            <a:picLocks noChangeAspect="1"/>
          </p:cNvPicPr>
          <p:nvPr/>
        </p:nvPicPr>
        <p:blipFill rotWithShape="1">
          <a:blip r:embed="rId2">
            <a:extLst>
              <a:ext uri="{28A0092B-C50C-407E-A947-70E740481C1C}">
                <a14:useLocalDpi xmlns:a14="http://schemas.microsoft.com/office/drawing/2010/main" val="0"/>
              </a:ext>
            </a:extLst>
          </a:blip>
          <a:srcRect l="11952" t="24198" r="12795" b="43714"/>
          <a:stretch/>
        </p:blipFill>
        <p:spPr>
          <a:xfrm>
            <a:off x="152400" y="1835748"/>
            <a:ext cx="11963400" cy="2995440"/>
          </a:xfrm>
          <a:prstGeom prst="rect">
            <a:avLst/>
          </a:prstGeom>
        </p:spPr>
      </p:pic>
    </p:spTree>
    <p:extLst>
      <p:ext uri="{BB962C8B-B14F-4D97-AF65-F5344CB8AC3E}">
        <p14:creationId xmlns:p14="http://schemas.microsoft.com/office/powerpoint/2010/main" val="4341426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Left Arrow 10" hidden="1"/>
          <p:cNvSpPr/>
          <p:nvPr/>
        </p:nvSpPr>
        <p:spPr>
          <a:xfrm rot="19297844">
            <a:off x="7161683" y="3761534"/>
            <a:ext cx="1119296" cy="6511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4" name="Rectangle 3"/>
          <p:cNvSpPr/>
          <p:nvPr/>
        </p:nvSpPr>
        <p:spPr>
          <a:xfrm>
            <a:off x="1030639" y="1518086"/>
            <a:ext cx="9058523" cy="4819214"/>
          </a:xfrm>
          <a:prstGeom prst="rect">
            <a:avLst/>
          </a:prstGeom>
          <a:noFill/>
        </p:spPr>
      </p:sp>
      <p:sp>
        <p:nvSpPr>
          <p:cNvPr id="3" name="TextBox 2"/>
          <p:cNvSpPr txBox="1"/>
          <p:nvPr/>
        </p:nvSpPr>
        <p:spPr>
          <a:xfrm>
            <a:off x="4469098" y="847637"/>
            <a:ext cx="7225603" cy="4893647"/>
          </a:xfrm>
          <a:prstGeom prst="rect">
            <a:avLst/>
          </a:prstGeom>
          <a:noFill/>
        </p:spPr>
        <p:txBody>
          <a:bodyPr wrap="square" rtlCol="0">
            <a:spAutoFit/>
          </a:bodyPr>
          <a:lstStyle/>
          <a:p>
            <a:pPr marL="342900" indent="-342900">
              <a:buFont typeface="Arial" panose="020B0604020202020204" pitchFamily="34" charset="0"/>
              <a:buChar char="•"/>
            </a:pPr>
            <a:r>
              <a:rPr lang="en-IE" sz="2400" dirty="0">
                <a:solidFill>
                  <a:schemeClr val="bg1"/>
                </a:solidFill>
              </a:rPr>
              <a:t>provide students with </a:t>
            </a:r>
            <a:r>
              <a:rPr lang="en-IE" sz="2400" b="1" dirty="0">
                <a:solidFill>
                  <a:schemeClr val="bg1"/>
                </a:solidFill>
              </a:rPr>
              <a:t>opportunities to demonstrate their learning and understanding </a:t>
            </a:r>
            <a:r>
              <a:rPr lang="en-IE" sz="2400" dirty="0">
                <a:solidFill>
                  <a:schemeClr val="bg1"/>
                </a:solidFill>
              </a:rPr>
              <a:t>in a way that formal pen and paper examinations cannot</a:t>
            </a:r>
          </a:p>
          <a:p>
            <a:endParaRPr lang="en-IE" sz="2400" dirty="0">
              <a:solidFill>
                <a:schemeClr val="bg1"/>
              </a:solidFill>
            </a:endParaRPr>
          </a:p>
          <a:p>
            <a:pPr marL="342900" indent="-342900">
              <a:buFont typeface="Arial" panose="020B0604020202020204" pitchFamily="34" charset="0"/>
              <a:buChar char="•"/>
            </a:pPr>
            <a:r>
              <a:rPr lang="en-IE" sz="2400" dirty="0">
                <a:solidFill>
                  <a:schemeClr val="bg1"/>
                </a:solidFill>
              </a:rPr>
              <a:t>focus on the </a:t>
            </a:r>
            <a:r>
              <a:rPr lang="en-IE" sz="2400" b="1" dirty="0">
                <a:solidFill>
                  <a:schemeClr val="bg1"/>
                </a:solidFill>
              </a:rPr>
              <a:t>processes</a:t>
            </a:r>
            <a:r>
              <a:rPr lang="en-IE" sz="2400" dirty="0">
                <a:solidFill>
                  <a:schemeClr val="bg1"/>
                </a:solidFill>
              </a:rPr>
              <a:t> involved in the learning and not just the </a:t>
            </a:r>
            <a:r>
              <a:rPr lang="en-IE" sz="2400" b="1" dirty="0">
                <a:solidFill>
                  <a:schemeClr val="bg1"/>
                </a:solidFill>
              </a:rPr>
              <a:t>end product</a:t>
            </a:r>
          </a:p>
          <a:p>
            <a:endParaRPr lang="en-IE" sz="2400" dirty="0">
              <a:solidFill>
                <a:schemeClr val="bg1"/>
              </a:solidFill>
            </a:endParaRPr>
          </a:p>
          <a:p>
            <a:pPr marL="342900" indent="-342900">
              <a:buFont typeface="Arial" panose="020B0604020202020204" pitchFamily="34" charset="0"/>
              <a:buChar char="•"/>
            </a:pPr>
            <a:r>
              <a:rPr lang="en-IE" sz="2400" dirty="0">
                <a:solidFill>
                  <a:schemeClr val="bg1"/>
                </a:solidFill>
              </a:rPr>
              <a:t>Students will be given </a:t>
            </a:r>
            <a:r>
              <a:rPr lang="en-IE" sz="2400" b="1" dirty="0">
                <a:solidFill>
                  <a:schemeClr val="bg1"/>
                </a:solidFill>
              </a:rPr>
              <a:t>developmental feedback </a:t>
            </a:r>
            <a:r>
              <a:rPr lang="en-IE" sz="2400" dirty="0">
                <a:solidFill>
                  <a:schemeClr val="bg1"/>
                </a:solidFill>
              </a:rPr>
              <a:t>that will help them move their learning forward </a:t>
            </a:r>
          </a:p>
          <a:p>
            <a:endParaRPr lang="en-IE" sz="2400" dirty="0">
              <a:solidFill>
                <a:schemeClr val="bg1"/>
              </a:solidFill>
            </a:endParaRPr>
          </a:p>
          <a:p>
            <a:pPr marL="342900" indent="-342900">
              <a:buFont typeface="Arial" panose="020B0604020202020204" pitchFamily="34" charset="0"/>
              <a:buChar char="•"/>
            </a:pPr>
            <a:r>
              <a:rPr lang="en-IE" sz="2400" dirty="0">
                <a:solidFill>
                  <a:schemeClr val="bg1"/>
                </a:solidFill>
              </a:rPr>
              <a:t>Students may </a:t>
            </a:r>
            <a:r>
              <a:rPr lang="en-IE" sz="2400" b="1" dirty="0">
                <a:solidFill>
                  <a:schemeClr val="bg1"/>
                </a:solidFill>
              </a:rPr>
              <a:t>achieve success </a:t>
            </a:r>
            <a:r>
              <a:rPr lang="en-IE" sz="2400" dirty="0">
                <a:solidFill>
                  <a:schemeClr val="bg1"/>
                </a:solidFill>
              </a:rPr>
              <a:t>what ever that may look like for each student</a:t>
            </a:r>
            <a:br>
              <a:rPr lang="en-IE" sz="2400" dirty="0">
                <a:solidFill>
                  <a:schemeClr val="bg1"/>
                </a:solidFill>
              </a:rPr>
            </a:br>
            <a:endParaRPr lang="en-IE" sz="2400" dirty="0">
              <a:solidFill>
                <a:schemeClr val="bg1"/>
              </a:solidFill>
            </a:endParaRPr>
          </a:p>
        </p:txBody>
      </p:sp>
      <p:pic>
        <p:nvPicPr>
          <p:cNvPr id="2" name="Picture 1"/>
          <p:cNvPicPr>
            <a:picLocks noChangeAspect="1"/>
          </p:cNvPicPr>
          <p:nvPr/>
        </p:nvPicPr>
        <p:blipFill>
          <a:blip r:embed="rId5"/>
          <a:stretch>
            <a:fillRect/>
          </a:stretch>
        </p:blipFill>
        <p:spPr>
          <a:xfrm>
            <a:off x="121437" y="2930238"/>
            <a:ext cx="4099042" cy="2746358"/>
          </a:xfrm>
          <a:prstGeom prst="rect">
            <a:avLst/>
          </a:prstGeom>
        </p:spPr>
      </p:pic>
      <p:sp>
        <p:nvSpPr>
          <p:cNvPr id="5" name="TextBox 4"/>
          <p:cNvSpPr txBox="1"/>
          <p:nvPr/>
        </p:nvSpPr>
        <p:spPr>
          <a:xfrm>
            <a:off x="533400" y="498275"/>
            <a:ext cx="3276600" cy="1754326"/>
          </a:xfrm>
          <a:prstGeom prst="rect">
            <a:avLst/>
          </a:prstGeom>
          <a:noFill/>
        </p:spPr>
        <p:txBody>
          <a:bodyPr wrap="square" rtlCol="0">
            <a:spAutoFit/>
          </a:bodyPr>
          <a:lstStyle/>
          <a:p>
            <a:r>
              <a:rPr lang="en-IE" sz="3600" b="1" dirty="0">
                <a:solidFill>
                  <a:schemeClr val="bg1"/>
                </a:solidFill>
              </a:rPr>
              <a:t>Classroom Based Assessments</a:t>
            </a:r>
          </a:p>
        </p:txBody>
      </p:sp>
    </p:spTree>
    <p:custDataLst>
      <p:custData r:id="rId1"/>
      <p:tags r:id="rId2"/>
    </p:custDataLst>
    <p:extLst>
      <p:ext uri="{BB962C8B-B14F-4D97-AF65-F5344CB8AC3E}">
        <p14:creationId xmlns:p14="http://schemas.microsoft.com/office/powerpoint/2010/main" val="38401984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09601" y="476769"/>
            <a:ext cx="6889785" cy="1143000"/>
          </a:xfrm>
        </p:spPr>
        <p:txBody>
          <a:bodyPr>
            <a:noAutofit/>
          </a:bodyPr>
          <a:lstStyle/>
          <a:p>
            <a:pPr algn="ctr"/>
            <a:r>
              <a:rPr lang="en-IE" sz="4000" b="1" dirty="0">
                <a:solidFill>
                  <a:schemeClr val="bg1"/>
                </a:solidFill>
              </a:rPr>
              <a:t>Assessing the Classroom-Based Assessment</a:t>
            </a:r>
          </a:p>
        </p:txBody>
      </p:sp>
      <p:sp>
        <p:nvSpPr>
          <p:cNvPr id="6" name="Content Placeholder 5"/>
          <p:cNvSpPr>
            <a:spLocks noGrp="1"/>
          </p:cNvSpPr>
          <p:nvPr>
            <p:ph idx="1"/>
          </p:nvPr>
        </p:nvSpPr>
        <p:spPr>
          <a:xfrm>
            <a:off x="413887" y="1758290"/>
            <a:ext cx="6506678" cy="4525963"/>
          </a:xfrm>
        </p:spPr>
        <p:txBody>
          <a:bodyPr>
            <a:normAutofit fontScale="92500" lnSpcReduction="20000"/>
          </a:bodyPr>
          <a:lstStyle/>
          <a:p>
            <a:pPr marL="0" indent="0">
              <a:buNone/>
            </a:pPr>
            <a:r>
              <a:rPr lang="en-IE" dirty="0">
                <a:solidFill>
                  <a:schemeClr val="bg1"/>
                </a:solidFill>
              </a:rPr>
              <a:t>For each Classroom-Based Assessment:</a:t>
            </a:r>
          </a:p>
          <a:p>
            <a:pPr marL="0" indent="0">
              <a:buNone/>
            </a:pPr>
            <a:endParaRPr lang="en-IE" dirty="0">
              <a:solidFill>
                <a:schemeClr val="bg1"/>
              </a:solidFill>
            </a:endParaRPr>
          </a:p>
          <a:p>
            <a:r>
              <a:rPr lang="en-IE" dirty="0">
                <a:solidFill>
                  <a:schemeClr val="bg1"/>
                </a:solidFill>
              </a:rPr>
              <a:t>There are four standards for the Classroom Based assessment</a:t>
            </a:r>
          </a:p>
          <a:p>
            <a:pPr marL="0" indent="0">
              <a:buNone/>
            </a:pPr>
            <a:endParaRPr lang="en-IE" dirty="0">
              <a:solidFill>
                <a:schemeClr val="bg1"/>
              </a:solidFill>
            </a:endParaRPr>
          </a:p>
          <a:p>
            <a:r>
              <a:rPr lang="en-IE" dirty="0">
                <a:solidFill>
                  <a:schemeClr val="bg1"/>
                </a:solidFill>
              </a:rPr>
              <a:t>These will be accompanied by </a:t>
            </a:r>
            <a:r>
              <a:rPr lang="en-IE" b="1" dirty="0">
                <a:solidFill>
                  <a:schemeClr val="bg1"/>
                </a:solidFill>
              </a:rPr>
              <a:t>features of quality </a:t>
            </a:r>
            <a:r>
              <a:rPr lang="en-IE" dirty="0">
                <a:solidFill>
                  <a:schemeClr val="bg1"/>
                </a:solidFill>
              </a:rPr>
              <a:t>that will be used to assess the pieces of student work. </a:t>
            </a:r>
          </a:p>
          <a:p>
            <a:endParaRPr lang="en-IE" dirty="0">
              <a:solidFill>
                <a:schemeClr val="bg1"/>
              </a:solidFill>
            </a:endParaRPr>
          </a:p>
          <a:p>
            <a:r>
              <a:rPr lang="en-IE" dirty="0">
                <a:solidFill>
                  <a:schemeClr val="bg1"/>
                </a:solidFill>
              </a:rPr>
              <a:t>These features of quality will be </a:t>
            </a:r>
            <a:r>
              <a:rPr lang="en-IE" b="1" dirty="0">
                <a:solidFill>
                  <a:schemeClr val="bg1"/>
                </a:solidFill>
              </a:rPr>
              <a:t>accompanied by exemplars </a:t>
            </a:r>
            <a:r>
              <a:rPr lang="en-IE" dirty="0">
                <a:solidFill>
                  <a:schemeClr val="bg1"/>
                </a:solidFill>
              </a:rPr>
              <a:t>of students’ work at the different levels.</a:t>
            </a:r>
          </a:p>
          <a:p>
            <a:endParaRPr lang="en-IE" dirty="0"/>
          </a:p>
          <a:p>
            <a:pPr marL="0" indent="0">
              <a:buNone/>
            </a:pPr>
            <a:endParaRPr lang="en-IE" dirty="0"/>
          </a:p>
        </p:txBody>
      </p:sp>
      <p:graphicFrame>
        <p:nvGraphicFramePr>
          <p:cNvPr id="7" name="Diagram 6"/>
          <p:cNvGraphicFramePr/>
          <p:nvPr>
            <p:extLst/>
          </p:nvPr>
        </p:nvGraphicFramePr>
        <p:xfrm>
          <a:off x="7048902" y="1475389"/>
          <a:ext cx="4780547" cy="4530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4477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Left Arrow 10" hidden="1"/>
          <p:cNvSpPr/>
          <p:nvPr/>
        </p:nvSpPr>
        <p:spPr>
          <a:xfrm rot="19297844">
            <a:off x="7161683" y="3761534"/>
            <a:ext cx="1119296" cy="6511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4" name="Rectangle 3"/>
          <p:cNvSpPr/>
          <p:nvPr/>
        </p:nvSpPr>
        <p:spPr>
          <a:xfrm>
            <a:off x="1030639" y="1518086"/>
            <a:ext cx="9058523" cy="4819214"/>
          </a:xfrm>
          <a:prstGeom prst="rect">
            <a:avLst/>
          </a:prstGeom>
          <a:noFill/>
        </p:spPr>
      </p:sp>
      <p:sp>
        <p:nvSpPr>
          <p:cNvPr id="15" name="TextBox 14"/>
          <p:cNvSpPr txBox="1"/>
          <p:nvPr/>
        </p:nvSpPr>
        <p:spPr>
          <a:xfrm>
            <a:off x="-152400" y="8150"/>
            <a:ext cx="9372600" cy="1323439"/>
          </a:xfrm>
          <a:prstGeom prst="rect">
            <a:avLst/>
          </a:prstGeom>
          <a:noFill/>
        </p:spPr>
        <p:txBody>
          <a:bodyPr wrap="square" rtlCol="0">
            <a:spAutoFit/>
          </a:bodyPr>
          <a:lstStyle/>
          <a:p>
            <a:pPr algn="ctr"/>
            <a:r>
              <a:rPr lang="en-IE" sz="4000" b="1" dirty="0">
                <a:solidFill>
                  <a:schemeClr val="bg1"/>
                </a:solidFill>
              </a:rPr>
              <a:t>Subject Learning and Assessment Review Meetings</a:t>
            </a:r>
          </a:p>
        </p:txBody>
      </p:sp>
      <p:sp>
        <p:nvSpPr>
          <p:cNvPr id="3" name="TextBox 2"/>
          <p:cNvSpPr txBox="1"/>
          <p:nvPr/>
        </p:nvSpPr>
        <p:spPr>
          <a:xfrm>
            <a:off x="4110895" y="1611610"/>
            <a:ext cx="7547705" cy="4401205"/>
          </a:xfrm>
          <a:prstGeom prst="rect">
            <a:avLst/>
          </a:prstGeom>
          <a:noFill/>
        </p:spPr>
        <p:txBody>
          <a:bodyPr wrap="square" rtlCol="0">
            <a:spAutoFit/>
          </a:bodyPr>
          <a:lstStyle/>
          <a:p>
            <a:pPr marL="457200" indent="-457200">
              <a:buFont typeface="Arial" panose="020B0604020202020204" pitchFamily="34" charset="0"/>
              <a:buChar char="•"/>
            </a:pPr>
            <a:r>
              <a:rPr lang="en-IE" sz="2800" dirty="0">
                <a:solidFill>
                  <a:schemeClr val="bg1"/>
                </a:solidFill>
              </a:rPr>
              <a:t>Discussing  how </a:t>
            </a:r>
            <a:r>
              <a:rPr lang="en-IE" sz="2800" b="1" dirty="0">
                <a:solidFill>
                  <a:schemeClr val="bg1"/>
                </a:solidFill>
              </a:rPr>
              <a:t>learning and teaching </a:t>
            </a:r>
            <a:r>
              <a:rPr lang="en-IE" sz="2800" dirty="0">
                <a:solidFill>
                  <a:schemeClr val="bg1"/>
                </a:solidFill>
              </a:rPr>
              <a:t>has been planned  </a:t>
            </a:r>
          </a:p>
          <a:p>
            <a:endParaRPr lang="en-IE" sz="2800" dirty="0">
              <a:solidFill>
                <a:schemeClr val="bg1"/>
              </a:solidFill>
            </a:endParaRPr>
          </a:p>
          <a:p>
            <a:pPr marL="457200" indent="-457200">
              <a:buFont typeface="Arial" panose="020B0604020202020204" pitchFamily="34" charset="0"/>
              <a:buChar char="•"/>
            </a:pPr>
            <a:r>
              <a:rPr lang="en-IE" sz="2800" dirty="0">
                <a:solidFill>
                  <a:schemeClr val="bg1"/>
                </a:solidFill>
              </a:rPr>
              <a:t>Exploring how the </a:t>
            </a:r>
            <a:r>
              <a:rPr lang="en-IE" sz="2800" b="1" dirty="0">
                <a:solidFill>
                  <a:schemeClr val="bg1"/>
                </a:solidFill>
              </a:rPr>
              <a:t>context</a:t>
            </a:r>
            <a:r>
              <a:rPr lang="en-IE" sz="2800" dirty="0">
                <a:solidFill>
                  <a:schemeClr val="bg1"/>
                </a:solidFill>
              </a:rPr>
              <a:t> for learning provides the basis for the student work</a:t>
            </a:r>
          </a:p>
          <a:p>
            <a:r>
              <a:rPr lang="en-IE" sz="2800" dirty="0">
                <a:solidFill>
                  <a:schemeClr val="bg1"/>
                </a:solidFill>
              </a:rPr>
              <a:t> </a:t>
            </a:r>
          </a:p>
          <a:p>
            <a:pPr marL="457200" indent="-457200">
              <a:buFont typeface="Arial" panose="020B0604020202020204" pitchFamily="34" charset="0"/>
              <a:buChar char="•"/>
            </a:pPr>
            <a:r>
              <a:rPr lang="en-IE" sz="2800" b="1" dirty="0">
                <a:solidFill>
                  <a:schemeClr val="bg1"/>
                </a:solidFill>
              </a:rPr>
              <a:t>Discuss</a:t>
            </a:r>
            <a:r>
              <a:rPr lang="en-IE" sz="2800" dirty="0">
                <a:solidFill>
                  <a:schemeClr val="bg1"/>
                </a:solidFill>
              </a:rPr>
              <a:t> examples of student work and reach </a:t>
            </a:r>
            <a:r>
              <a:rPr lang="en-IE" sz="2800" b="1" dirty="0">
                <a:solidFill>
                  <a:schemeClr val="bg1"/>
                </a:solidFill>
              </a:rPr>
              <a:t>agreement</a:t>
            </a:r>
            <a:r>
              <a:rPr lang="en-IE" sz="2800" dirty="0">
                <a:solidFill>
                  <a:schemeClr val="bg1"/>
                </a:solidFill>
              </a:rPr>
              <a:t> about the standard of that work, in general, and where relevant, on classroom based assessments (CBAs) </a:t>
            </a:r>
          </a:p>
        </p:txBody>
      </p:sp>
      <p:pic>
        <p:nvPicPr>
          <p:cNvPr id="2" name="Picture 1"/>
          <p:cNvPicPr>
            <a:picLocks noChangeAspect="1"/>
          </p:cNvPicPr>
          <p:nvPr/>
        </p:nvPicPr>
        <p:blipFill>
          <a:blip r:embed="rId5"/>
          <a:stretch>
            <a:fillRect/>
          </a:stretch>
        </p:blipFill>
        <p:spPr>
          <a:xfrm>
            <a:off x="304800" y="2460920"/>
            <a:ext cx="3333750" cy="2228850"/>
          </a:xfrm>
          <a:prstGeom prst="rect">
            <a:avLst/>
          </a:prstGeom>
        </p:spPr>
      </p:pic>
    </p:spTree>
    <p:custDataLst>
      <p:custData r:id="rId1"/>
      <p:tags r:id="rId2"/>
    </p:custDataLst>
    <p:extLst>
      <p:ext uri="{BB962C8B-B14F-4D97-AF65-F5344CB8AC3E}">
        <p14:creationId xmlns:p14="http://schemas.microsoft.com/office/powerpoint/2010/main" val="33588047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9372" y="-128955"/>
            <a:ext cx="6340272" cy="1470025"/>
          </a:xfrm>
        </p:spPr>
        <p:txBody>
          <a:bodyPr>
            <a:normAutofit/>
          </a:bodyPr>
          <a:lstStyle/>
          <a:p>
            <a:r>
              <a:rPr lang="en-IE" sz="4400" b="1" dirty="0">
                <a:solidFill>
                  <a:srgbClr val="FF0000"/>
                </a:solidFill>
              </a:rPr>
              <a:t>A</a:t>
            </a:r>
            <a:r>
              <a:rPr lang="en-IE" sz="4400" b="1" dirty="0">
                <a:solidFill>
                  <a:schemeClr val="bg1"/>
                </a:solidFill>
              </a:rPr>
              <a:t>ssessment </a:t>
            </a:r>
            <a:r>
              <a:rPr lang="en-IE" sz="4400" b="1" dirty="0">
                <a:solidFill>
                  <a:srgbClr val="FF0000"/>
                </a:solidFill>
              </a:rPr>
              <a:t>T</a:t>
            </a:r>
            <a:r>
              <a:rPr lang="en-IE" sz="4400" b="1" dirty="0">
                <a:solidFill>
                  <a:schemeClr val="bg1"/>
                </a:solidFill>
              </a:rPr>
              <a:t>ask</a:t>
            </a:r>
            <a:r>
              <a:rPr lang="en-IE" sz="4400" b="1" dirty="0"/>
              <a:t> (AT) </a:t>
            </a:r>
          </a:p>
        </p:txBody>
      </p:sp>
      <p:sp>
        <p:nvSpPr>
          <p:cNvPr id="4" name="TextBox 3"/>
          <p:cNvSpPr txBox="1"/>
          <p:nvPr/>
        </p:nvSpPr>
        <p:spPr>
          <a:xfrm>
            <a:off x="5332797" y="1082141"/>
            <a:ext cx="6523990" cy="5262979"/>
          </a:xfrm>
          <a:prstGeom prst="rect">
            <a:avLst/>
          </a:prstGeom>
          <a:noFill/>
        </p:spPr>
        <p:txBody>
          <a:bodyPr wrap="square" rtlCol="0">
            <a:spAutoFit/>
          </a:bodyPr>
          <a:lstStyle/>
          <a:p>
            <a:pPr marL="457200" indent="-457200">
              <a:buFont typeface="Arial" panose="020B0604020202020204" pitchFamily="34" charset="0"/>
              <a:buChar char="•"/>
            </a:pPr>
            <a:r>
              <a:rPr lang="en-IE" sz="2800" dirty="0">
                <a:solidFill>
                  <a:schemeClr val="bg1"/>
                </a:solidFill>
              </a:rPr>
              <a:t>Completed in 3rd year after second CBA</a:t>
            </a:r>
          </a:p>
          <a:p>
            <a:pPr marL="457200" indent="-457200">
              <a:buFont typeface="Arial" panose="020B0604020202020204" pitchFamily="34" charset="0"/>
              <a:buChar char="•"/>
            </a:pPr>
            <a:r>
              <a:rPr lang="en-IE" sz="2800" dirty="0">
                <a:solidFill>
                  <a:schemeClr val="bg1"/>
                </a:solidFill>
              </a:rPr>
              <a:t>Highlights key learning experienced during the 2</a:t>
            </a:r>
            <a:r>
              <a:rPr lang="en-IE" sz="2800" baseline="30000" dirty="0">
                <a:solidFill>
                  <a:schemeClr val="bg1"/>
                </a:solidFill>
              </a:rPr>
              <a:t>nd</a:t>
            </a:r>
            <a:r>
              <a:rPr lang="en-IE" sz="2800" dirty="0">
                <a:solidFill>
                  <a:schemeClr val="bg1"/>
                </a:solidFill>
              </a:rPr>
              <a:t> CBA</a:t>
            </a:r>
          </a:p>
          <a:p>
            <a:pPr marL="457200" indent="-457200">
              <a:buFont typeface="Arial" panose="020B0604020202020204" pitchFamily="34" charset="0"/>
              <a:buChar char="•"/>
            </a:pPr>
            <a:r>
              <a:rPr lang="en-IE" sz="2800" dirty="0">
                <a:solidFill>
                  <a:schemeClr val="bg1"/>
                </a:solidFill>
              </a:rPr>
              <a:t>Completed in class over a period of time to a national timetable</a:t>
            </a:r>
          </a:p>
          <a:p>
            <a:pPr marL="457200" indent="-457200">
              <a:buFont typeface="Arial" panose="020B0604020202020204" pitchFamily="34" charset="0"/>
              <a:buChar char="•"/>
            </a:pPr>
            <a:r>
              <a:rPr lang="en-IE" sz="2800" dirty="0">
                <a:solidFill>
                  <a:schemeClr val="bg1"/>
                </a:solidFill>
              </a:rPr>
              <a:t>Submitted to State Examination Commission in envelope with final script at end of third year</a:t>
            </a:r>
          </a:p>
          <a:p>
            <a:pPr marL="457200" indent="-457200">
              <a:buFont typeface="Arial" panose="020B0604020202020204" pitchFamily="34" charset="0"/>
              <a:buChar char="•"/>
            </a:pPr>
            <a:r>
              <a:rPr lang="en-IE" sz="2800" dirty="0">
                <a:solidFill>
                  <a:schemeClr val="bg1"/>
                </a:solidFill>
              </a:rPr>
              <a:t>Resulted and marked by the SEC</a:t>
            </a:r>
          </a:p>
          <a:p>
            <a:pPr marL="457200" indent="-457200">
              <a:buFont typeface="Arial" panose="020B0604020202020204" pitchFamily="34" charset="0"/>
              <a:buChar char="•"/>
            </a:pPr>
            <a:r>
              <a:rPr lang="en-IE" sz="2800" dirty="0">
                <a:solidFill>
                  <a:schemeClr val="bg1"/>
                </a:solidFill>
              </a:rPr>
              <a:t>Up to 10% of the final SEC grade</a:t>
            </a:r>
          </a:p>
          <a:p>
            <a:pPr marL="457200" indent="-457200">
              <a:buFont typeface="Arial" panose="020B0604020202020204" pitchFamily="34" charset="0"/>
              <a:buChar char="•"/>
            </a:pPr>
            <a:endParaRPr lang="en-IE" sz="2800" dirty="0">
              <a:solidFill>
                <a:schemeClr val="bg1"/>
              </a:solidFill>
            </a:endParaRPr>
          </a:p>
          <a:p>
            <a:pPr marL="457200" indent="-457200">
              <a:buFont typeface="Arial" panose="020B0604020202020204" pitchFamily="34" charset="0"/>
              <a:buChar char="•"/>
            </a:pPr>
            <a:endParaRPr lang="en-IE" sz="28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561" y="2030930"/>
            <a:ext cx="5210336" cy="3744929"/>
          </a:xfrm>
          <a:prstGeom prst="rect">
            <a:avLst/>
          </a:prstGeom>
        </p:spPr>
      </p:pic>
    </p:spTree>
    <p:custDataLst>
      <p:custData r:id="rId1"/>
      <p:tags r:id="rId2"/>
    </p:custDataLst>
    <p:extLst>
      <p:ext uri="{BB962C8B-B14F-4D97-AF65-F5344CB8AC3E}">
        <p14:creationId xmlns:p14="http://schemas.microsoft.com/office/powerpoint/2010/main" val="347913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168E7B-6D42-4B3A-B7A1-17D4C49EC9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31C34E1-C7AF-4C59-9CCA-274CE63BA3C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D6CC09-A95E-4EAA-93AC-4091D515FBF7}"/>
              </a:ext>
            </a:extLst>
          </p:cNvPr>
          <p:cNvSpPr>
            <a:spLocks noGrp="1"/>
          </p:cNvSpPr>
          <p:nvPr>
            <p:ph type="title"/>
          </p:nvPr>
        </p:nvSpPr>
        <p:spPr>
          <a:xfrm>
            <a:off x="2726432" y="2138597"/>
            <a:ext cx="6739136" cy="1990657"/>
          </a:xfrm>
        </p:spPr>
        <p:txBody>
          <a:bodyPr vert="horz" lIns="91440" tIns="45720" rIns="91440" bIns="45720" rtlCol="0" anchor="b">
            <a:normAutofit/>
          </a:bodyPr>
          <a:lstStyle/>
          <a:p>
            <a:pPr algn="ctr"/>
            <a:r>
              <a:rPr lang="en-US" sz="6000" kern="1200">
                <a:solidFill>
                  <a:srgbClr val="FFFFFF"/>
                </a:solidFill>
                <a:latin typeface="+mj-lt"/>
                <a:ea typeface="+mj-ea"/>
                <a:cs typeface="+mj-cs"/>
              </a:rPr>
              <a:t>An important question…</a:t>
            </a:r>
          </a:p>
        </p:txBody>
      </p:sp>
      <p:sp>
        <p:nvSpPr>
          <p:cNvPr id="3" name="Content Placeholder 2">
            <a:extLst>
              <a:ext uri="{FF2B5EF4-FFF2-40B4-BE49-F238E27FC236}">
                <a16:creationId xmlns:a16="http://schemas.microsoft.com/office/drawing/2014/main" id="{65323A8B-2958-452A-B867-3F12DC26C250}"/>
              </a:ext>
            </a:extLst>
          </p:cNvPr>
          <p:cNvSpPr>
            <a:spLocks noGrp="1"/>
          </p:cNvSpPr>
          <p:nvPr>
            <p:ph idx="1"/>
          </p:nvPr>
        </p:nvSpPr>
        <p:spPr>
          <a:xfrm>
            <a:off x="2509924" y="4572000"/>
            <a:ext cx="6955644" cy="1133478"/>
          </a:xfrm>
        </p:spPr>
        <p:txBody>
          <a:bodyPr vert="horz" lIns="91440" tIns="45720" rIns="91440" bIns="45720" rtlCol="0">
            <a:normAutofit/>
          </a:bodyPr>
          <a:lstStyle/>
          <a:p>
            <a:pPr marL="0" indent="0" algn="ctr">
              <a:buNone/>
            </a:pPr>
            <a:r>
              <a:rPr lang="en-US" sz="3200" kern="1200" dirty="0">
                <a:solidFill>
                  <a:srgbClr val="FFFFFF"/>
                </a:solidFill>
                <a:latin typeface="+mn-lt"/>
                <a:ea typeface="+mn-ea"/>
                <a:cs typeface="+mn-cs"/>
              </a:rPr>
              <a:t>What type of education would you like for your daughter?</a:t>
            </a:r>
          </a:p>
        </p:txBody>
      </p:sp>
    </p:spTree>
    <p:extLst>
      <p:ext uri="{BB962C8B-B14F-4D97-AF65-F5344CB8AC3E}">
        <p14:creationId xmlns:p14="http://schemas.microsoft.com/office/powerpoint/2010/main" val="6350967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Left Arrow 10" hidden="1"/>
          <p:cNvSpPr/>
          <p:nvPr/>
        </p:nvSpPr>
        <p:spPr>
          <a:xfrm rot="19297844">
            <a:off x="7161683" y="3761534"/>
            <a:ext cx="1119296" cy="6511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4" name="Rectangle 3"/>
          <p:cNvSpPr/>
          <p:nvPr/>
        </p:nvSpPr>
        <p:spPr>
          <a:xfrm>
            <a:off x="944012" y="1729853"/>
            <a:ext cx="9058523" cy="4819214"/>
          </a:xfrm>
          <a:prstGeom prst="rect">
            <a:avLst/>
          </a:prstGeom>
          <a:noFill/>
        </p:spPr>
      </p:sp>
      <p:sp>
        <p:nvSpPr>
          <p:cNvPr id="15" name="TextBox 14"/>
          <p:cNvSpPr txBox="1"/>
          <p:nvPr/>
        </p:nvSpPr>
        <p:spPr>
          <a:xfrm>
            <a:off x="-346441" y="549097"/>
            <a:ext cx="8148674" cy="707886"/>
          </a:xfrm>
          <a:prstGeom prst="rect">
            <a:avLst/>
          </a:prstGeom>
          <a:noFill/>
        </p:spPr>
        <p:txBody>
          <a:bodyPr wrap="square" rtlCol="0">
            <a:spAutoFit/>
          </a:bodyPr>
          <a:lstStyle/>
          <a:p>
            <a:pPr algn="ctr"/>
            <a:r>
              <a:rPr lang="en-IE" sz="4000" b="1" dirty="0">
                <a:solidFill>
                  <a:schemeClr val="bg1"/>
                </a:solidFill>
              </a:rPr>
              <a:t>State Certified Examination</a:t>
            </a:r>
          </a:p>
        </p:txBody>
      </p:sp>
      <p:sp>
        <p:nvSpPr>
          <p:cNvPr id="5" name="Rectangle 4"/>
          <p:cNvSpPr/>
          <p:nvPr/>
        </p:nvSpPr>
        <p:spPr>
          <a:xfrm>
            <a:off x="4320812" y="2133600"/>
            <a:ext cx="7678452" cy="3108543"/>
          </a:xfrm>
          <a:prstGeom prst="rect">
            <a:avLst/>
          </a:prstGeom>
          <a:solidFill>
            <a:schemeClr val="bg1"/>
          </a:solidFill>
        </p:spPr>
        <p:txBody>
          <a:bodyPr wrap="square">
            <a:spAutoFit/>
          </a:bodyPr>
          <a:lstStyle/>
          <a:p>
            <a:pPr marL="457200" indent="-457200">
              <a:buFont typeface="Arial" panose="020B0604020202020204" pitchFamily="34" charset="0"/>
              <a:buChar char="•"/>
            </a:pPr>
            <a:r>
              <a:rPr lang="en-IE" sz="2800" dirty="0"/>
              <a:t>Set at common level with exception of English, Irish and Maths </a:t>
            </a:r>
          </a:p>
          <a:p>
            <a:pPr marL="457200" indent="-457200">
              <a:buFont typeface="Arial" panose="020B0604020202020204" pitchFamily="34" charset="0"/>
              <a:buChar char="•"/>
            </a:pPr>
            <a:r>
              <a:rPr lang="en-IE" sz="2800" dirty="0"/>
              <a:t>Happens in June</a:t>
            </a:r>
          </a:p>
          <a:p>
            <a:pPr marL="457200" indent="-457200">
              <a:buFont typeface="Arial" panose="020B0604020202020204" pitchFamily="34" charset="0"/>
              <a:buChar char="•"/>
            </a:pPr>
            <a:r>
              <a:rPr lang="en-IE" sz="2800" dirty="0"/>
              <a:t>2 hours duration in max. of 10 subjects</a:t>
            </a:r>
          </a:p>
          <a:p>
            <a:pPr marL="457200" indent="-457200">
              <a:buFont typeface="Arial" panose="020B0604020202020204" pitchFamily="34" charset="0"/>
              <a:buChar char="•"/>
            </a:pPr>
            <a:r>
              <a:rPr lang="en-IE" sz="2800" dirty="0"/>
              <a:t>Set, administered, marked and resulted by the State Examinations Commission (SEC) </a:t>
            </a:r>
          </a:p>
          <a:p>
            <a:pPr marL="457200" indent="-457200">
              <a:buFont typeface="Arial" panose="020B0604020202020204" pitchFamily="34" charset="0"/>
              <a:buChar char="•"/>
            </a:pPr>
            <a:r>
              <a:rPr lang="en-IE" sz="2800" dirty="0"/>
              <a:t>Recorded using a set of grades </a:t>
            </a:r>
          </a:p>
        </p:txBody>
      </p:sp>
      <p:pic>
        <p:nvPicPr>
          <p:cNvPr id="2" name="Picture 1"/>
          <p:cNvPicPr>
            <a:picLocks noChangeAspect="1"/>
          </p:cNvPicPr>
          <p:nvPr/>
        </p:nvPicPr>
        <p:blipFill>
          <a:blip r:embed="rId5"/>
          <a:stretch>
            <a:fillRect/>
          </a:stretch>
        </p:blipFill>
        <p:spPr>
          <a:xfrm>
            <a:off x="255209" y="2641895"/>
            <a:ext cx="4031190" cy="2463505"/>
          </a:xfrm>
          <a:prstGeom prst="rect">
            <a:avLst/>
          </a:prstGeom>
        </p:spPr>
      </p:pic>
    </p:spTree>
    <p:custDataLst>
      <p:custData r:id="rId1"/>
      <p:tags r:id="rId2"/>
    </p:custDataLst>
    <p:extLst>
      <p:ext uri="{BB962C8B-B14F-4D97-AF65-F5344CB8AC3E}">
        <p14:creationId xmlns:p14="http://schemas.microsoft.com/office/powerpoint/2010/main" val="15715337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13054262"/>
              </p:ext>
            </p:extLst>
          </p:nvPr>
        </p:nvGraphicFramePr>
        <p:xfrm>
          <a:off x="685800" y="1752600"/>
          <a:ext cx="9786486" cy="4343402"/>
        </p:xfrm>
        <a:graphic>
          <a:graphicData uri="http://schemas.openxmlformats.org/drawingml/2006/table">
            <a:tbl>
              <a:tblPr firstRow="1" bandRow="1">
                <a:tableStyleId>{5C22544A-7EE6-4342-B048-85BDC9FD1C3A}</a:tableStyleId>
              </a:tblPr>
              <a:tblGrid>
                <a:gridCol w="4893243">
                  <a:extLst>
                    <a:ext uri="{9D8B030D-6E8A-4147-A177-3AD203B41FA5}">
                      <a16:colId xmlns:a16="http://schemas.microsoft.com/office/drawing/2014/main" val="2897515881"/>
                    </a:ext>
                  </a:extLst>
                </a:gridCol>
                <a:gridCol w="4893243">
                  <a:extLst>
                    <a:ext uri="{9D8B030D-6E8A-4147-A177-3AD203B41FA5}">
                      <a16:colId xmlns:a16="http://schemas.microsoft.com/office/drawing/2014/main" val="4051281148"/>
                    </a:ext>
                  </a:extLst>
                </a:gridCol>
              </a:tblGrid>
              <a:tr h="620486">
                <a:tc>
                  <a:txBody>
                    <a:bodyPr/>
                    <a:lstStyle/>
                    <a:p>
                      <a:pPr algn="ctr"/>
                      <a:r>
                        <a:rPr lang="en-IE" dirty="0"/>
                        <a:t>GRADE</a:t>
                      </a:r>
                    </a:p>
                  </a:txBody>
                  <a:tcPr/>
                </a:tc>
                <a:tc>
                  <a:txBody>
                    <a:bodyPr/>
                    <a:lstStyle/>
                    <a:p>
                      <a:pPr algn="ctr"/>
                      <a:r>
                        <a:rPr lang="en-IE" dirty="0"/>
                        <a:t>RANGE (%)</a:t>
                      </a:r>
                    </a:p>
                  </a:txBody>
                  <a:tcPr/>
                </a:tc>
                <a:extLst>
                  <a:ext uri="{0D108BD9-81ED-4DB2-BD59-A6C34878D82A}">
                    <a16:rowId xmlns:a16="http://schemas.microsoft.com/office/drawing/2014/main" val="2372189437"/>
                  </a:ext>
                </a:extLst>
              </a:tr>
              <a:tr h="620486">
                <a:tc>
                  <a:txBody>
                    <a:bodyPr/>
                    <a:lstStyle/>
                    <a:p>
                      <a:r>
                        <a:rPr lang="en-IE" b="1" dirty="0"/>
                        <a:t>Distinction</a:t>
                      </a:r>
                    </a:p>
                  </a:txBody>
                  <a:tcPr/>
                </a:tc>
                <a:tc>
                  <a:txBody>
                    <a:bodyPr/>
                    <a:lstStyle/>
                    <a:p>
                      <a:r>
                        <a:rPr lang="en-IE" b="1" dirty="0"/>
                        <a:t>≥90 to 100</a:t>
                      </a:r>
                    </a:p>
                  </a:txBody>
                  <a:tcPr/>
                </a:tc>
                <a:extLst>
                  <a:ext uri="{0D108BD9-81ED-4DB2-BD59-A6C34878D82A}">
                    <a16:rowId xmlns:a16="http://schemas.microsoft.com/office/drawing/2014/main" val="1830614381"/>
                  </a:ext>
                </a:extLst>
              </a:tr>
              <a:tr h="620486">
                <a:tc>
                  <a:txBody>
                    <a:bodyPr/>
                    <a:lstStyle/>
                    <a:p>
                      <a:r>
                        <a:rPr lang="en-IE" b="1" dirty="0"/>
                        <a:t>Higher Merit</a:t>
                      </a:r>
                    </a:p>
                  </a:txBody>
                  <a:tcPr/>
                </a:tc>
                <a:tc>
                  <a:txBody>
                    <a:bodyPr/>
                    <a:lstStyle/>
                    <a:p>
                      <a:r>
                        <a:rPr lang="en-IE" b="1" dirty="0"/>
                        <a:t>≥75 and &lt;90</a:t>
                      </a:r>
                    </a:p>
                  </a:txBody>
                  <a:tcPr/>
                </a:tc>
                <a:extLst>
                  <a:ext uri="{0D108BD9-81ED-4DB2-BD59-A6C34878D82A}">
                    <a16:rowId xmlns:a16="http://schemas.microsoft.com/office/drawing/2014/main" val="4058517749"/>
                  </a:ext>
                </a:extLst>
              </a:tr>
              <a:tr h="620486">
                <a:tc>
                  <a:txBody>
                    <a:bodyPr/>
                    <a:lstStyle/>
                    <a:p>
                      <a:r>
                        <a:rPr lang="en-IE" b="1" dirty="0"/>
                        <a:t>Merit</a:t>
                      </a:r>
                    </a:p>
                  </a:txBody>
                  <a:tcPr/>
                </a:tc>
                <a:tc>
                  <a:txBody>
                    <a:bodyPr/>
                    <a:lstStyle/>
                    <a:p>
                      <a:r>
                        <a:rPr lang="en-IE" b="1" dirty="0"/>
                        <a:t>≥55 and &gt;75</a:t>
                      </a:r>
                    </a:p>
                  </a:txBody>
                  <a:tcPr/>
                </a:tc>
                <a:extLst>
                  <a:ext uri="{0D108BD9-81ED-4DB2-BD59-A6C34878D82A}">
                    <a16:rowId xmlns:a16="http://schemas.microsoft.com/office/drawing/2014/main" val="1537365687"/>
                  </a:ext>
                </a:extLst>
              </a:tr>
              <a:tr h="620486">
                <a:tc>
                  <a:txBody>
                    <a:bodyPr/>
                    <a:lstStyle/>
                    <a:p>
                      <a:r>
                        <a:rPr lang="en-IE" b="1" dirty="0"/>
                        <a:t>Achieved</a:t>
                      </a:r>
                    </a:p>
                  </a:txBody>
                  <a:tcPr/>
                </a:tc>
                <a:tc>
                  <a:txBody>
                    <a:bodyPr/>
                    <a:lstStyle/>
                    <a:p>
                      <a:r>
                        <a:rPr lang="en-IE" b="1" dirty="0"/>
                        <a:t>≥40 and &lt;55</a:t>
                      </a:r>
                    </a:p>
                  </a:txBody>
                  <a:tcPr/>
                </a:tc>
                <a:extLst>
                  <a:ext uri="{0D108BD9-81ED-4DB2-BD59-A6C34878D82A}">
                    <a16:rowId xmlns:a16="http://schemas.microsoft.com/office/drawing/2014/main" val="4035355424"/>
                  </a:ext>
                </a:extLst>
              </a:tr>
              <a:tr h="620486">
                <a:tc>
                  <a:txBody>
                    <a:bodyPr/>
                    <a:lstStyle/>
                    <a:p>
                      <a:r>
                        <a:rPr lang="en-IE" b="1" dirty="0"/>
                        <a:t>Partially</a:t>
                      </a:r>
                      <a:r>
                        <a:rPr lang="en-IE" dirty="0"/>
                        <a:t> </a:t>
                      </a:r>
                      <a:r>
                        <a:rPr lang="en-IE" b="1" dirty="0"/>
                        <a:t>Achieved</a:t>
                      </a:r>
                    </a:p>
                  </a:txBody>
                  <a:tcPr/>
                </a:tc>
                <a:tc>
                  <a:txBody>
                    <a:bodyPr/>
                    <a:lstStyle/>
                    <a:p>
                      <a:r>
                        <a:rPr lang="en-IE" b="1" dirty="0"/>
                        <a:t>≥20 and &lt;40</a:t>
                      </a:r>
                    </a:p>
                  </a:txBody>
                  <a:tcPr/>
                </a:tc>
                <a:extLst>
                  <a:ext uri="{0D108BD9-81ED-4DB2-BD59-A6C34878D82A}">
                    <a16:rowId xmlns:a16="http://schemas.microsoft.com/office/drawing/2014/main" val="1172835421"/>
                  </a:ext>
                </a:extLst>
              </a:tr>
              <a:tr h="620486">
                <a:tc>
                  <a:txBody>
                    <a:bodyPr/>
                    <a:lstStyle/>
                    <a:p>
                      <a:r>
                        <a:rPr lang="en-IE" dirty="0"/>
                        <a:t>(</a:t>
                      </a:r>
                      <a:r>
                        <a:rPr lang="en-IE" b="1" dirty="0"/>
                        <a:t>not</a:t>
                      </a:r>
                      <a:r>
                        <a:rPr lang="en-IE" dirty="0"/>
                        <a:t> </a:t>
                      </a:r>
                      <a:r>
                        <a:rPr lang="en-IE" b="1" dirty="0"/>
                        <a:t>graded</a:t>
                      </a:r>
                      <a:r>
                        <a:rPr lang="en-IE" dirty="0"/>
                        <a:t>)</a:t>
                      </a:r>
                    </a:p>
                  </a:txBody>
                  <a:tcPr/>
                </a:tc>
                <a:tc>
                  <a:txBody>
                    <a:bodyPr/>
                    <a:lstStyle/>
                    <a:p>
                      <a:r>
                        <a:rPr lang="en-IE" b="1" dirty="0"/>
                        <a:t>≥0 and &lt;20</a:t>
                      </a:r>
                    </a:p>
                  </a:txBody>
                  <a:tcPr/>
                </a:tc>
                <a:extLst>
                  <a:ext uri="{0D108BD9-81ED-4DB2-BD59-A6C34878D82A}">
                    <a16:rowId xmlns:a16="http://schemas.microsoft.com/office/drawing/2014/main" val="3480268811"/>
                  </a:ext>
                </a:extLst>
              </a:tr>
            </a:tbl>
          </a:graphicData>
        </a:graphic>
      </p:graphicFrame>
      <p:sp>
        <p:nvSpPr>
          <p:cNvPr id="3" name="TextBox 2"/>
          <p:cNvSpPr txBox="1"/>
          <p:nvPr/>
        </p:nvSpPr>
        <p:spPr>
          <a:xfrm>
            <a:off x="1703672" y="1068404"/>
            <a:ext cx="5014762" cy="523220"/>
          </a:xfrm>
          <a:prstGeom prst="rect">
            <a:avLst/>
          </a:prstGeom>
          <a:noFill/>
        </p:spPr>
        <p:txBody>
          <a:bodyPr wrap="square" rtlCol="0">
            <a:spAutoFit/>
          </a:bodyPr>
          <a:lstStyle/>
          <a:p>
            <a:r>
              <a:rPr lang="en-IE" sz="2800" dirty="0">
                <a:solidFill>
                  <a:schemeClr val="bg1"/>
                </a:solidFill>
              </a:rPr>
              <a:t>STATE EXAMINATION GRADES</a:t>
            </a:r>
          </a:p>
        </p:txBody>
      </p:sp>
    </p:spTree>
    <p:extLst>
      <p:ext uri="{BB962C8B-B14F-4D97-AF65-F5344CB8AC3E}">
        <p14:creationId xmlns:p14="http://schemas.microsoft.com/office/powerpoint/2010/main" val="14133148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16E79-B8AE-41D4-9DC2-7EC489CE4BE9}"/>
              </a:ext>
            </a:extLst>
          </p:cNvPr>
          <p:cNvSpPr>
            <a:spLocks noGrp="1"/>
          </p:cNvSpPr>
          <p:nvPr>
            <p:ph type="title"/>
          </p:nvPr>
        </p:nvSpPr>
        <p:spPr/>
        <p:txBody>
          <a:bodyPr/>
          <a:lstStyle/>
          <a:p>
            <a:r>
              <a:rPr lang="en-IE" dirty="0">
                <a:solidFill>
                  <a:schemeClr val="bg1"/>
                </a:solidFill>
              </a:rPr>
              <a:t>Junior Cycle Profile of Achievement</a:t>
            </a:r>
          </a:p>
        </p:txBody>
      </p:sp>
      <p:sp>
        <p:nvSpPr>
          <p:cNvPr id="3" name="Content Placeholder 2">
            <a:extLst>
              <a:ext uri="{FF2B5EF4-FFF2-40B4-BE49-F238E27FC236}">
                <a16:creationId xmlns:a16="http://schemas.microsoft.com/office/drawing/2014/main" id="{394E3961-C472-4C5F-8EE6-5553B73BA88A}"/>
              </a:ext>
            </a:extLst>
          </p:cNvPr>
          <p:cNvSpPr>
            <a:spLocks noGrp="1"/>
          </p:cNvSpPr>
          <p:nvPr>
            <p:ph idx="1"/>
          </p:nvPr>
        </p:nvSpPr>
        <p:spPr/>
        <p:txBody>
          <a:bodyPr/>
          <a:lstStyle/>
          <a:p>
            <a:endParaRPr lang="en-IE" dirty="0"/>
          </a:p>
        </p:txBody>
      </p:sp>
      <p:sp>
        <p:nvSpPr>
          <p:cNvPr id="4" name="Rectangle 3">
            <a:extLst>
              <a:ext uri="{FF2B5EF4-FFF2-40B4-BE49-F238E27FC236}">
                <a16:creationId xmlns:a16="http://schemas.microsoft.com/office/drawing/2014/main" id="{F5BDDD9B-6B9A-47D7-AEA6-A6317BA35E16}"/>
              </a:ext>
            </a:extLst>
          </p:cNvPr>
          <p:cNvSpPr/>
          <p:nvPr/>
        </p:nvSpPr>
        <p:spPr>
          <a:xfrm>
            <a:off x="838200" y="2236839"/>
            <a:ext cx="1981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State Exam Results</a:t>
            </a:r>
          </a:p>
        </p:txBody>
      </p:sp>
      <p:sp>
        <p:nvSpPr>
          <p:cNvPr id="5" name="Rectangle 4">
            <a:extLst>
              <a:ext uri="{FF2B5EF4-FFF2-40B4-BE49-F238E27FC236}">
                <a16:creationId xmlns:a16="http://schemas.microsoft.com/office/drawing/2014/main" id="{99B4BC94-2841-456C-BA73-5B569F88D778}"/>
              </a:ext>
            </a:extLst>
          </p:cNvPr>
          <p:cNvSpPr/>
          <p:nvPr/>
        </p:nvSpPr>
        <p:spPr>
          <a:xfrm>
            <a:off x="3634249" y="2267026"/>
            <a:ext cx="1828800"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Classroom Based Assessments</a:t>
            </a:r>
          </a:p>
        </p:txBody>
      </p:sp>
      <p:sp>
        <p:nvSpPr>
          <p:cNvPr id="6" name="Rectangle 5">
            <a:extLst>
              <a:ext uri="{FF2B5EF4-FFF2-40B4-BE49-F238E27FC236}">
                <a16:creationId xmlns:a16="http://schemas.microsoft.com/office/drawing/2014/main" id="{10C4E581-FFD9-4B82-9A3C-E7C38B5C373D}"/>
              </a:ext>
            </a:extLst>
          </p:cNvPr>
          <p:cNvSpPr/>
          <p:nvPr/>
        </p:nvSpPr>
        <p:spPr>
          <a:xfrm>
            <a:off x="5817009" y="2296703"/>
            <a:ext cx="1705897" cy="65612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Short Courses</a:t>
            </a:r>
          </a:p>
        </p:txBody>
      </p:sp>
      <p:sp>
        <p:nvSpPr>
          <p:cNvPr id="7" name="Rectangle 6">
            <a:extLst>
              <a:ext uri="{FF2B5EF4-FFF2-40B4-BE49-F238E27FC236}">
                <a16:creationId xmlns:a16="http://schemas.microsoft.com/office/drawing/2014/main" id="{94180EDF-8472-46DD-800E-D32C745F7372}"/>
              </a:ext>
            </a:extLst>
          </p:cNvPr>
          <p:cNvSpPr/>
          <p:nvPr/>
        </p:nvSpPr>
        <p:spPr>
          <a:xfrm>
            <a:off x="7795751" y="2296703"/>
            <a:ext cx="1705897" cy="6561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Priority Learning Units</a:t>
            </a:r>
          </a:p>
        </p:txBody>
      </p:sp>
      <p:cxnSp>
        <p:nvCxnSpPr>
          <p:cNvPr id="9" name="Straight Arrow Connector 8">
            <a:extLst>
              <a:ext uri="{FF2B5EF4-FFF2-40B4-BE49-F238E27FC236}">
                <a16:creationId xmlns:a16="http://schemas.microsoft.com/office/drawing/2014/main" id="{5A627EDB-3CF6-4FB5-8E15-B72A84E959A4}"/>
              </a:ext>
            </a:extLst>
          </p:cNvPr>
          <p:cNvCxnSpPr>
            <a:cxnSpLocks/>
          </p:cNvCxnSpPr>
          <p:nvPr/>
        </p:nvCxnSpPr>
        <p:spPr>
          <a:xfrm>
            <a:off x="4953000" y="2952827"/>
            <a:ext cx="1524000" cy="1238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5BE3451-CD10-4C48-A4A6-EAD12A3CAC4C}"/>
              </a:ext>
            </a:extLst>
          </p:cNvPr>
          <p:cNvCxnSpPr>
            <a:cxnSpLocks/>
          </p:cNvCxnSpPr>
          <p:nvPr/>
        </p:nvCxnSpPr>
        <p:spPr>
          <a:xfrm>
            <a:off x="6926820" y="3125788"/>
            <a:ext cx="464580" cy="875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66F0BA-FBA1-43C7-AB6A-CE329E0D3230}"/>
              </a:ext>
            </a:extLst>
          </p:cNvPr>
          <p:cNvCxnSpPr>
            <a:cxnSpLocks/>
          </p:cNvCxnSpPr>
          <p:nvPr/>
        </p:nvCxnSpPr>
        <p:spPr>
          <a:xfrm flipH="1">
            <a:off x="8755614" y="3043773"/>
            <a:ext cx="1713281" cy="1208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Diamond 15">
            <a:extLst>
              <a:ext uri="{FF2B5EF4-FFF2-40B4-BE49-F238E27FC236}">
                <a16:creationId xmlns:a16="http://schemas.microsoft.com/office/drawing/2014/main" id="{7D8954FC-4348-4304-99D5-6CA9274E74CB}"/>
              </a:ext>
            </a:extLst>
          </p:cNvPr>
          <p:cNvSpPr/>
          <p:nvPr/>
        </p:nvSpPr>
        <p:spPr>
          <a:xfrm>
            <a:off x="6725279" y="4001294"/>
            <a:ext cx="1923420" cy="953615"/>
          </a:xfrm>
          <a:prstGeom prst="diamon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E" dirty="0">
                <a:solidFill>
                  <a:schemeClr val="tx1"/>
                </a:solidFill>
              </a:rPr>
              <a:t>School</a:t>
            </a:r>
          </a:p>
        </p:txBody>
      </p:sp>
      <p:cxnSp>
        <p:nvCxnSpPr>
          <p:cNvPr id="18" name="Straight Arrow Connector 17">
            <a:extLst>
              <a:ext uri="{FF2B5EF4-FFF2-40B4-BE49-F238E27FC236}">
                <a16:creationId xmlns:a16="http://schemas.microsoft.com/office/drawing/2014/main" id="{3E6C5A20-E9D8-4AFA-A201-20E0A8EEDF1C}"/>
              </a:ext>
            </a:extLst>
          </p:cNvPr>
          <p:cNvCxnSpPr/>
          <p:nvPr/>
        </p:nvCxnSpPr>
        <p:spPr>
          <a:xfrm>
            <a:off x="2239297" y="3025621"/>
            <a:ext cx="1951703" cy="2452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B42CF82-3837-47DF-B503-7D069D311F43}"/>
              </a:ext>
            </a:extLst>
          </p:cNvPr>
          <p:cNvCxnSpPr/>
          <p:nvPr/>
        </p:nvCxnSpPr>
        <p:spPr>
          <a:xfrm flipH="1">
            <a:off x="6476994" y="4953000"/>
            <a:ext cx="914406" cy="525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5439DBA-5DA8-4810-B8E9-7224F235D68C}"/>
              </a:ext>
            </a:extLst>
          </p:cNvPr>
          <p:cNvSpPr/>
          <p:nvPr/>
        </p:nvSpPr>
        <p:spPr>
          <a:xfrm>
            <a:off x="4343400" y="5318201"/>
            <a:ext cx="2057400" cy="85876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Junior Cycle Profile of Achievement</a:t>
            </a:r>
          </a:p>
        </p:txBody>
      </p:sp>
      <p:sp>
        <p:nvSpPr>
          <p:cNvPr id="22" name="Rectangle 21">
            <a:extLst>
              <a:ext uri="{FF2B5EF4-FFF2-40B4-BE49-F238E27FC236}">
                <a16:creationId xmlns:a16="http://schemas.microsoft.com/office/drawing/2014/main" id="{032B4955-2301-484D-AF3F-D257AD37B51A}"/>
              </a:ext>
            </a:extLst>
          </p:cNvPr>
          <p:cNvSpPr/>
          <p:nvPr/>
        </p:nvSpPr>
        <p:spPr>
          <a:xfrm>
            <a:off x="9774493" y="2286000"/>
            <a:ext cx="1579307" cy="65612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Other Areas of Learning</a:t>
            </a:r>
          </a:p>
        </p:txBody>
      </p:sp>
      <p:cxnSp>
        <p:nvCxnSpPr>
          <p:cNvPr id="24" name="Straight Arrow Connector 23">
            <a:extLst>
              <a:ext uri="{FF2B5EF4-FFF2-40B4-BE49-F238E27FC236}">
                <a16:creationId xmlns:a16="http://schemas.microsoft.com/office/drawing/2014/main" id="{6DDA9ABA-4AA9-43DA-8EBE-4A97FD9ABA9E}"/>
              </a:ext>
            </a:extLst>
          </p:cNvPr>
          <p:cNvCxnSpPr>
            <a:cxnSpLocks/>
          </p:cNvCxnSpPr>
          <p:nvPr/>
        </p:nvCxnSpPr>
        <p:spPr>
          <a:xfrm flipH="1">
            <a:off x="8053850" y="3087763"/>
            <a:ext cx="632951" cy="913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15131AD-4F20-4E81-9BB8-C93AA277F873}"/>
              </a:ext>
            </a:extLst>
          </p:cNvPr>
          <p:cNvSpPr/>
          <p:nvPr/>
        </p:nvSpPr>
        <p:spPr>
          <a:xfrm>
            <a:off x="9774493" y="4191000"/>
            <a:ext cx="1579307" cy="65612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Wellbeing</a:t>
            </a:r>
          </a:p>
          <a:p>
            <a:pPr algn="ctr"/>
            <a:r>
              <a:rPr lang="en-IE" dirty="0">
                <a:solidFill>
                  <a:schemeClr val="tx1"/>
                </a:solidFill>
              </a:rPr>
              <a:t>(2020)</a:t>
            </a:r>
          </a:p>
        </p:txBody>
      </p:sp>
      <p:cxnSp>
        <p:nvCxnSpPr>
          <p:cNvPr id="32" name="Straight Arrow Connector 31">
            <a:extLst>
              <a:ext uri="{FF2B5EF4-FFF2-40B4-BE49-F238E27FC236}">
                <a16:creationId xmlns:a16="http://schemas.microsoft.com/office/drawing/2014/main" id="{91933D65-A05A-436B-B7DE-CEE447789C8E}"/>
              </a:ext>
            </a:extLst>
          </p:cNvPr>
          <p:cNvCxnSpPr/>
          <p:nvPr/>
        </p:nvCxnSpPr>
        <p:spPr>
          <a:xfrm flipH="1">
            <a:off x="8915394" y="4495800"/>
            <a:ext cx="7251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4782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Left Arrow 20"/>
          <p:cNvSpPr/>
          <p:nvPr/>
        </p:nvSpPr>
        <p:spPr>
          <a:xfrm rot="21512870">
            <a:off x="5876344" y="4900195"/>
            <a:ext cx="2998309" cy="618090"/>
          </a:xfrm>
          <a:prstGeom prst="leftArrow">
            <a:avLst>
              <a:gd name="adj1" fmla="val 60000"/>
              <a:gd name="adj2" fmla="val 50000"/>
            </a:avLst>
          </a:prstGeom>
          <a:solidFill>
            <a:schemeClr val="accent5">
              <a:lumMod val="7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hueOff val="0"/>
              <a:satOff val="0"/>
              <a:lumOff val="0"/>
              <a:alphaOff val="0"/>
            </a:schemeClr>
          </a:fontRef>
        </p:style>
      </p:sp>
      <p:sp>
        <p:nvSpPr>
          <p:cNvPr id="11" name="Left Arrow 10" hidden="1"/>
          <p:cNvSpPr/>
          <p:nvPr/>
        </p:nvSpPr>
        <p:spPr>
          <a:xfrm rot="19297844">
            <a:off x="7161683" y="3761534"/>
            <a:ext cx="1119296" cy="6511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4" name="Rectangle 3"/>
          <p:cNvSpPr/>
          <p:nvPr/>
        </p:nvSpPr>
        <p:spPr>
          <a:xfrm>
            <a:off x="1030639" y="1518086"/>
            <a:ext cx="9058523" cy="4819214"/>
          </a:xfrm>
          <a:prstGeom prst="rect">
            <a:avLst/>
          </a:prstGeom>
          <a:noFill/>
        </p:spPr>
      </p:sp>
      <p:sp>
        <p:nvSpPr>
          <p:cNvPr id="7" name="Left Arrow 6"/>
          <p:cNvSpPr/>
          <p:nvPr/>
        </p:nvSpPr>
        <p:spPr>
          <a:xfrm rot="10800352">
            <a:off x="2279040" y="4943701"/>
            <a:ext cx="3139877" cy="618090"/>
          </a:xfrm>
          <a:prstGeom prst="lef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hueOff val="0"/>
              <a:satOff val="0"/>
              <a:lumOff val="0"/>
              <a:alphaOff val="0"/>
            </a:schemeClr>
          </a:fontRef>
        </p:style>
      </p:sp>
      <p:sp>
        <p:nvSpPr>
          <p:cNvPr id="8" name="Freeform 7"/>
          <p:cNvSpPr/>
          <p:nvPr/>
        </p:nvSpPr>
        <p:spPr>
          <a:xfrm>
            <a:off x="1325978" y="4645338"/>
            <a:ext cx="1712119" cy="1214493"/>
          </a:xfrm>
          <a:custGeom>
            <a:avLst/>
            <a:gdLst>
              <a:gd name="connsiteX0" fmla="*/ 0 w 1518116"/>
              <a:gd name="connsiteY0" fmla="*/ 121449 h 1214493"/>
              <a:gd name="connsiteX1" fmla="*/ 121449 w 1518116"/>
              <a:gd name="connsiteY1" fmla="*/ 0 h 1214493"/>
              <a:gd name="connsiteX2" fmla="*/ 1396667 w 1518116"/>
              <a:gd name="connsiteY2" fmla="*/ 0 h 1214493"/>
              <a:gd name="connsiteX3" fmla="*/ 1518116 w 1518116"/>
              <a:gd name="connsiteY3" fmla="*/ 121449 h 1214493"/>
              <a:gd name="connsiteX4" fmla="*/ 1518116 w 1518116"/>
              <a:gd name="connsiteY4" fmla="*/ 1093044 h 1214493"/>
              <a:gd name="connsiteX5" fmla="*/ 1396667 w 1518116"/>
              <a:gd name="connsiteY5" fmla="*/ 1214493 h 1214493"/>
              <a:gd name="connsiteX6" fmla="*/ 121449 w 1518116"/>
              <a:gd name="connsiteY6" fmla="*/ 1214493 h 1214493"/>
              <a:gd name="connsiteX7" fmla="*/ 0 w 1518116"/>
              <a:gd name="connsiteY7" fmla="*/ 1093044 h 1214493"/>
              <a:gd name="connsiteX8" fmla="*/ 0 w 1518116"/>
              <a:gd name="connsiteY8" fmla="*/ 121449 h 121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116" h="1214493">
                <a:moveTo>
                  <a:pt x="0" y="121449"/>
                </a:moveTo>
                <a:cubicBezTo>
                  <a:pt x="0" y="54375"/>
                  <a:pt x="54375" y="0"/>
                  <a:pt x="121449" y="0"/>
                </a:cubicBezTo>
                <a:lnTo>
                  <a:pt x="1396667" y="0"/>
                </a:lnTo>
                <a:cubicBezTo>
                  <a:pt x="1463741" y="0"/>
                  <a:pt x="1518116" y="54375"/>
                  <a:pt x="1518116" y="121449"/>
                </a:cubicBezTo>
                <a:lnTo>
                  <a:pt x="1518116" y="1093044"/>
                </a:lnTo>
                <a:cubicBezTo>
                  <a:pt x="1518116" y="1160118"/>
                  <a:pt x="1463741" y="1214493"/>
                  <a:pt x="1396667" y="1214493"/>
                </a:cubicBezTo>
                <a:lnTo>
                  <a:pt x="121449" y="1214493"/>
                </a:lnTo>
                <a:cubicBezTo>
                  <a:pt x="54375" y="1214493"/>
                  <a:pt x="0" y="1160118"/>
                  <a:pt x="0" y="1093044"/>
                </a:cubicBezTo>
                <a:lnTo>
                  <a:pt x="0" y="12144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9861" tIns="69861" rIns="69861" bIns="69861" numCol="1" spcCol="1270" anchor="ctr" anchorCtr="0">
            <a:noAutofit/>
          </a:bodyPr>
          <a:lstStyle/>
          <a:p>
            <a:pPr lvl="0" algn="ctr" defTabSz="800100">
              <a:lnSpc>
                <a:spcPct val="90000"/>
              </a:lnSpc>
              <a:spcBef>
                <a:spcPct val="0"/>
              </a:spcBef>
              <a:spcAft>
                <a:spcPct val="35000"/>
              </a:spcAft>
            </a:pPr>
            <a:r>
              <a:rPr lang="en-IE" b="1" dirty="0">
                <a:solidFill>
                  <a:schemeClr val="tx1"/>
                </a:solidFill>
              </a:rPr>
              <a:t>Junior Cycle Profile of Achievement</a:t>
            </a:r>
            <a:endParaRPr lang="en-IE" sz="1800" b="1" kern="1200" dirty="0">
              <a:solidFill>
                <a:schemeClr val="tx1"/>
              </a:solidFill>
            </a:endParaRPr>
          </a:p>
        </p:txBody>
      </p:sp>
      <p:sp>
        <p:nvSpPr>
          <p:cNvPr id="10" name="Left Arrow 9"/>
          <p:cNvSpPr/>
          <p:nvPr/>
        </p:nvSpPr>
        <p:spPr>
          <a:xfrm rot="12909032">
            <a:off x="2622985" y="3907546"/>
            <a:ext cx="3114466" cy="618090"/>
          </a:xfrm>
          <a:prstGeom prst="lef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sp>
        <p:nvSpPr>
          <p:cNvPr id="12" name="Freeform 11"/>
          <p:cNvSpPr/>
          <p:nvPr/>
        </p:nvSpPr>
        <p:spPr>
          <a:xfrm>
            <a:off x="2147900" y="2712803"/>
            <a:ext cx="1518116" cy="1214493"/>
          </a:xfrm>
          <a:custGeom>
            <a:avLst/>
            <a:gdLst>
              <a:gd name="connsiteX0" fmla="*/ 0 w 1518116"/>
              <a:gd name="connsiteY0" fmla="*/ 121449 h 1214493"/>
              <a:gd name="connsiteX1" fmla="*/ 121449 w 1518116"/>
              <a:gd name="connsiteY1" fmla="*/ 0 h 1214493"/>
              <a:gd name="connsiteX2" fmla="*/ 1396667 w 1518116"/>
              <a:gd name="connsiteY2" fmla="*/ 0 h 1214493"/>
              <a:gd name="connsiteX3" fmla="*/ 1518116 w 1518116"/>
              <a:gd name="connsiteY3" fmla="*/ 121449 h 1214493"/>
              <a:gd name="connsiteX4" fmla="*/ 1518116 w 1518116"/>
              <a:gd name="connsiteY4" fmla="*/ 1093044 h 1214493"/>
              <a:gd name="connsiteX5" fmla="*/ 1396667 w 1518116"/>
              <a:gd name="connsiteY5" fmla="*/ 1214493 h 1214493"/>
              <a:gd name="connsiteX6" fmla="*/ 121449 w 1518116"/>
              <a:gd name="connsiteY6" fmla="*/ 1214493 h 1214493"/>
              <a:gd name="connsiteX7" fmla="*/ 0 w 1518116"/>
              <a:gd name="connsiteY7" fmla="*/ 1093044 h 1214493"/>
              <a:gd name="connsiteX8" fmla="*/ 0 w 1518116"/>
              <a:gd name="connsiteY8" fmla="*/ 121449 h 121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116" h="1214493">
                <a:moveTo>
                  <a:pt x="0" y="121449"/>
                </a:moveTo>
                <a:cubicBezTo>
                  <a:pt x="0" y="54375"/>
                  <a:pt x="54375" y="0"/>
                  <a:pt x="121449" y="0"/>
                </a:cubicBezTo>
                <a:lnTo>
                  <a:pt x="1396667" y="0"/>
                </a:lnTo>
                <a:cubicBezTo>
                  <a:pt x="1463741" y="0"/>
                  <a:pt x="1518116" y="54375"/>
                  <a:pt x="1518116" y="121449"/>
                </a:cubicBezTo>
                <a:lnTo>
                  <a:pt x="1518116" y="1093044"/>
                </a:lnTo>
                <a:cubicBezTo>
                  <a:pt x="1518116" y="1160118"/>
                  <a:pt x="1463741" y="1214493"/>
                  <a:pt x="1396667" y="1214493"/>
                </a:cubicBezTo>
                <a:lnTo>
                  <a:pt x="121449" y="1214493"/>
                </a:lnTo>
                <a:cubicBezTo>
                  <a:pt x="54375" y="1214493"/>
                  <a:pt x="0" y="1160118"/>
                  <a:pt x="0" y="1093044"/>
                </a:cubicBezTo>
                <a:lnTo>
                  <a:pt x="0" y="12144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9861" tIns="69861" rIns="69861" bIns="69861" numCol="1" spcCol="1270" anchor="ctr" anchorCtr="0">
            <a:noAutofit/>
          </a:bodyPr>
          <a:lstStyle/>
          <a:p>
            <a:pPr lvl="0" algn="ctr" defTabSz="800100">
              <a:lnSpc>
                <a:spcPct val="90000"/>
              </a:lnSpc>
              <a:spcBef>
                <a:spcPct val="0"/>
              </a:spcBef>
              <a:spcAft>
                <a:spcPct val="35000"/>
              </a:spcAft>
            </a:pPr>
            <a:r>
              <a:rPr lang="en-IE" sz="1800" b="1" kern="1200" dirty="0">
                <a:solidFill>
                  <a:schemeClr val="tx1"/>
                </a:solidFill>
              </a:rPr>
              <a:t>Formative Assessment</a:t>
            </a:r>
          </a:p>
        </p:txBody>
      </p:sp>
      <p:sp>
        <p:nvSpPr>
          <p:cNvPr id="13" name="Left Arrow 12"/>
          <p:cNvSpPr/>
          <p:nvPr/>
        </p:nvSpPr>
        <p:spPr>
          <a:xfrm rot="15036128">
            <a:off x="3552048" y="3227264"/>
            <a:ext cx="2991050" cy="618090"/>
          </a:xfrm>
          <a:prstGeom prst="lef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hueOff val="0"/>
              <a:satOff val="0"/>
              <a:lumOff val="0"/>
              <a:alphaOff val="0"/>
            </a:schemeClr>
          </a:fontRef>
        </p:style>
      </p:sp>
      <p:sp>
        <p:nvSpPr>
          <p:cNvPr id="17" name="Left Arrow 16"/>
          <p:cNvSpPr/>
          <p:nvPr/>
        </p:nvSpPr>
        <p:spPr>
          <a:xfrm rot="17995357">
            <a:off x="4863392" y="3355666"/>
            <a:ext cx="3315063" cy="618090"/>
          </a:xfrm>
          <a:prstGeom prst="leftArrow">
            <a:avLst>
              <a:gd name="adj1" fmla="val 60000"/>
              <a:gd name="adj2" fmla="val 50000"/>
            </a:avLst>
          </a:prstGeom>
          <a:solidFill>
            <a:schemeClr val="accent6">
              <a:lumMod val="75000"/>
            </a:schemeClr>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hueOff val="0"/>
              <a:satOff val="0"/>
              <a:lumOff val="0"/>
              <a:alphaOff val="0"/>
            </a:schemeClr>
          </a:fontRef>
        </p:style>
      </p:sp>
      <p:sp>
        <p:nvSpPr>
          <p:cNvPr id="18" name="Freeform 17"/>
          <p:cNvSpPr/>
          <p:nvPr/>
        </p:nvSpPr>
        <p:spPr>
          <a:xfrm>
            <a:off x="8563173" y="4421812"/>
            <a:ext cx="1808670" cy="1214493"/>
          </a:xfrm>
          <a:custGeom>
            <a:avLst/>
            <a:gdLst>
              <a:gd name="connsiteX0" fmla="*/ 0 w 1518116"/>
              <a:gd name="connsiteY0" fmla="*/ 121449 h 1214493"/>
              <a:gd name="connsiteX1" fmla="*/ 121449 w 1518116"/>
              <a:gd name="connsiteY1" fmla="*/ 0 h 1214493"/>
              <a:gd name="connsiteX2" fmla="*/ 1396667 w 1518116"/>
              <a:gd name="connsiteY2" fmla="*/ 0 h 1214493"/>
              <a:gd name="connsiteX3" fmla="*/ 1518116 w 1518116"/>
              <a:gd name="connsiteY3" fmla="*/ 121449 h 1214493"/>
              <a:gd name="connsiteX4" fmla="*/ 1518116 w 1518116"/>
              <a:gd name="connsiteY4" fmla="*/ 1093044 h 1214493"/>
              <a:gd name="connsiteX5" fmla="*/ 1396667 w 1518116"/>
              <a:gd name="connsiteY5" fmla="*/ 1214493 h 1214493"/>
              <a:gd name="connsiteX6" fmla="*/ 121449 w 1518116"/>
              <a:gd name="connsiteY6" fmla="*/ 1214493 h 1214493"/>
              <a:gd name="connsiteX7" fmla="*/ 0 w 1518116"/>
              <a:gd name="connsiteY7" fmla="*/ 1093044 h 1214493"/>
              <a:gd name="connsiteX8" fmla="*/ 0 w 1518116"/>
              <a:gd name="connsiteY8" fmla="*/ 121449 h 121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116" h="1214493">
                <a:moveTo>
                  <a:pt x="0" y="121449"/>
                </a:moveTo>
                <a:cubicBezTo>
                  <a:pt x="0" y="54375"/>
                  <a:pt x="54375" y="0"/>
                  <a:pt x="121449" y="0"/>
                </a:cubicBezTo>
                <a:lnTo>
                  <a:pt x="1396667" y="0"/>
                </a:lnTo>
                <a:cubicBezTo>
                  <a:pt x="1463741" y="0"/>
                  <a:pt x="1518116" y="54375"/>
                  <a:pt x="1518116" y="121449"/>
                </a:cubicBezTo>
                <a:lnTo>
                  <a:pt x="1518116" y="1093044"/>
                </a:lnTo>
                <a:cubicBezTo>
                  <a:pt x="1518116" y="1160118"/>
                  <a:pt x="1463741" y="1214493"/>
                  <a:pt x="1396667" y="1214493"/>
                </a:cubicBezTo>
                <a:lnTo>
                  <a:pt x="121449" y="1214493"/>
                </a:lnTo>
                <a:cubicBezTo>
                  <a:pt x="54375" y="1214493"/>
                  <a:pt x="0" y="1160118"/>
                  <a:pt x="0" y="1093044"/>
                </a:cubicBezTo>
                <a:lnTo>
                  <a:pt x="0" y="12144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9861" tIns="69861" rIns="69861" bIns="69861" numCol="1" spcCol="1270" anchor="ctr" anchorCtr="0">
            <a:noAutofit/>
          </a:bodyPr>
          <a:lstStyle/>
          <a:p>
            <a:pPr lvl="0" algn="ctr" defTabSz="800100">
              <a:lnSpc>
                <a:spcPct val="90000"/>
              </a:lnSpc>
              <a:spcBef>
                <a:spcPct val="0"/>
              </a:spcBef>
              <a:spcAft>
                <a:spcPct val="35000"/>
              </a:spcAft>
            </a:pPr>
            <a:r>
              <a:rPr lang="en-IE" sz="1800" b="1" kern="1200" dirty="0">
                <a:solidFill>
                  <a:schemeClr val="tx1"/>
                </a:solidFill>
              </a:rPr>
              <a:t>State-certified examinations</a:t>
            </a:r>
          </a:p>
        </p:txBody>
      </p:sp>
      <p:sp>
        <p:nvSpPr>
          <p:cNvPr id="19" name="Left Arrow 18"/>
          <p:cNvSpPr/>
          <p:nvPr/>
        </p:nvSpPr>
        <p:spPr>
          <a:xfrm rot="19777885">
            <a:off x="5645409" y="4040424"/>
            <a:ext cx="3096919" cy="618090"/>
          </a:xfrm>
          <a:prstGeom prst="leftArrow">
            <a:avLst>
              <a:gd name="adj1" fmla="val 60000"/>
              <a:gd name="adj2" fmla="val 50000"/>
            </a:avLst>
          </a:prstGeom>
          <a:solidFill>
            <a:schemeClr val="accent5">
              <a:lumMod val="75000"/>
            </a:schemeClr>
          </a:solidFill>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hueOff val="0"/>
              <a:satOff val="0"/>
              <a:lumOff val="0"/>
              <a:alphaOff val="0"/>
            </a:schemeClr>
          </a:fontRef>
        </p:style>
      </p:sp>
      <p:sp>
        <p:nvSpPr>
          <p:cNvPr id="20" name="Freeform 19"/>
          <p:cNvSpPr/>
          <p:nvPr/>
        </p:nvSpPr>
        <p:spPr>
          <a:xfrm>
            <a:off x="7969908" y="2892441"/>
            <a:ext cx="1584731" cy="1166411"/>
          </a:xfrm>
          <a:custGeom>
            <a:avLst/>
            <a:gdLst>
              <a:gd name="connsiteX0" fmla="*/ 0 w 1584731"/>
              <a:gd name="connsiteY0" fmla="*/ 116641 h 1166411"/>
              <a:gd name="connsiteX1" fmla="*/ 116641 w 1584731"/>
              <a:gd name="connsiteY1" fmla="*/ 0 h 1166411"/>
              <a:gd name="connsiteX2" fmla="*/ 1468090 w 1584731"/>
              <a:gd name="connsiteY2" fmla="*/ 0 h 1166411"/>
              <a:gd name="connsiteX3" fmla="*/ 1584731 w 1584731"/>
              <a:gd name="connsiteY3" fmla="*/ 116641 h 1166411"/>
              <a:gd name="connsiteX4" fmla="*/ 1584731 w 1584731"/>
              <a:gd name="connsiteY4" fmla="*/ 1049770 h 1166411"/>
              <a:gd name="connsiteX5" fmla="*/ 1468090 w 1584731"/>
              <a:gd name="connsiteY5" fmla="*/ 1166411 h 1166411"/>
              <a:gd name="connsiteX6" fmla="*/ 116641 w 1584731"/>
              <a:gd name="connsiteY6" fmla="*/ 1166411 h 1166411"/>
              <a:gd name="connsiteX7" fmla="*/ 0 w 1584731"/>
              <a:gd name="connsiteY7" fmla="*/ 1049770 h 1166411"/>
              <a:gd name="connsiteX8" fmla="*/ 0 w 1584731"/>
              <a:gd name="connsiteY8" fmla="*/ 116641 h 116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731" h="1166411">
                <a:moveTo>
                  <a:pt x="0" y="116641"/>
                </a:moveTo>
                <a:cubicBezTo>
                  <a:pt x="0" y="52222"/>
                  <a:pt x="52222" y="0"/>
                  <a:pt x="116641" y="0"/>
                </a:cubicBezTo>
                <a:lnTo>
                  <a:pt x="1468090" y="0"/>
                </a:lnTo>
                <a:cubicBezTo>
                  <a:pt x="1532509" y="0"/>
                  <a:pt x="1584731" y="52222"/>
                  <a:pt x="1584731" y="116641"/>
                </a:cubicBezTo>
                <a:lnTo>
                  <a:pt x="1584731" y="1049770"/>
                </a:lnTo>
                <a:cubicBezTo>
                  <a:pt x="1584731" y="1114189"/>
                  <a:pt x="1532509" y="1166411"/>
                  <a:pt x="1468090" y="1166411"/>
                </a:cubicBezTo>
                <a:lnTo>
                  <a:pt x="116641" y="1166411"/>
                </a:lnTo>
                <a:cubicBezTo>
                  <a:pt x="52222" y="1166411"/>
                  <a:pt x="0" y="1114189"/>
                  <a:pt x="0" y="1049770"/>
                </a:cubicBezTo>
                <a:lnTo>
                  <a:pt x="0" y="116641"/>
                </a:lnTo>
                <a:close/>
              </a:path>
            </a:pathLst>
          </a:custGeom>
          <a:solidFill>
            <a:schemeClr val="accent5"/>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8453" tIns="68453" rIns="68453" bIns="68453" numCol="1" spcCol="1270" anchor="ctr" anchorCtr="0">
            <a:noAutofit/>
          </a:bodyPr>
          <a:lstStyle/>
          <a:p>
            <a:pPr lvl="0" algn="ctr" defTabSz="800100">
              <a:lnSpc>
                <a:spcPct val="90000"/>
              </a:lnSpc>
              <a:spcBef>
                <a:spcPct val="0"/>
              </a:spcBef>
              <a:spcAft>
                <a:spcPct val="35000"/>
              </a:spcAft>
            </a:pPr>
            <a:r>
              <a:rPr lang="en-IE" sz="1800" b="1" kern="1200" dirty="0">
                <a:solidFill>
                  <a:schemeClr val="tx1"/>
                </a:solidFill>
              </a:rPr>
              <a:t>Assessment Task (AT)</a:t>
            </a:r>
          </a:p>
        </p:txBody>
      </p:sp>
      <p:sp>
        <p:nvSpPr>
          <p:cNvPr id="22" name="Freeform 21"/>
          <p:cNvSpPr/>
          <p:nvPr/>
        </p:nvSpPr>
        <p:spPr>
          <a:xfrm>
            <a:off x="6216288" y="1501422"/>
            <a:ext cx="1914996" cy="1094159"/>
          </a:xfrm>
          <a:custGeom>
            <a:avLst/>
            <a:gdLst>
              <a:gd name="connsiteX0" fmla="*/ 0 w 1490259"/>
              <a:gd name="connsiteY0" fmla="*/ 113650 h 1136498"/>
              <a:gd name="connsiteX1" fmla="*/ 113650 w 1490259"/>
              <a:gd name="connsiteY1" fmla="*/ 0 h 1136498"/>
              <a:gd name="connsiteX2" fmla="*/ 1376609 w 1490259"/>
              <a:gd name="connsiteY2" fmla="*/ 0 h 1136498"/>
              <a:gd name="connsiteX3" fmla="*/ 1490259 w 1490259"/>
              <a:gd name="connsiteY3" fmla="*/ 113650 h 1136498"/>
              <a:gd name="connsiteX4" fmla="*/ 1490259 w 1490259"/>
              <a:gd name="connsiteY4" fmla="*/ 1022848 h 1136498"/>
              <a:gd name="connsiteX5" fmla="*/ 1376609 w 1490259"/>
              <a:gd name="connsiteY5" fmla="*/ 1136498 h 1136498"/>
              <a:gd name="connsiteX6" fmla="*/ 113650 w 1490259"/>
              <a:gd name="connsiteY6" fmla="*/ 1136498 h 1136498"/>
              <a:gd name="connsiteX7" fmla="*/ 0 w 1490259"/>
              <a:gd name="connsiteY7" fmla="*/ 1022848 h 1136498"/>
              <a:gd name="connsiteX8" fmla="*/ 0 w 1490259"/>
              <a:gd name="connsiteY8" fmla="*/ 113650 h 11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59" h="1136498">
                <a:moveTo>
                  <a:pt x="0" y="113650"/>
                </a:moveTo>
                <a:cubicBezTo>
                  <a:pt x="0" y="50883"/>
                  <a:pt x="50883" y="0"/>
                  <a:pt x="113650" y="0"/>
                </a:cubicBezTo>
                <a:lnTo>
                  <a:pt x="1376609" y="0"/>
                </a:lnTo>
                <a:cubicBezTo>
                  <a:pt x="1439376" y="0"/>
                  <a:pt x="1490259" y="50883"/>
                  <a:pt x="1490259" y="113650"/>
                </a:cubicBezTo>
                <a:lnTo>
                  <a:pt x="1490259" y="1022848"/>
                </a:lnTo>
                <a:cubicBezTo>
                  <a:pt x="1490259" y="1085615"/>
                  <a:pt x="1439376" y="1136498"/>
                  <a:pt x="1376609" y="1136498"/>
                </a:cubicBezTo>
                <a:lnTo>
                  <a:pt x="113650" y="1136498"/>
                </a:lnTo>
                <a:cubicBezTo>
                  <a:pt x="50883" y="1136498"/>
                  <a:pt x="0" y="1085615"/>
                  <a:pt x="0" y="1022848"/>
                </a:cubicBezTo>
                <a:lnTo>
                  <a:pt x="0" y="113650"/>
                </a:lnTo>
                <a:close/>
              </a:path>
            </a:pathLst>
          </a:custGeom>
          <a:solidFill>
            <a:schemeClr val="accent6"/>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7577" tIns="67577" rIns="67577" bIns="67577" numCol="1" spcCol="1270" anchor="ctr" anchorCtr="0">
            <a:noAutofit/>
          </a:bodyPr>
          <a:lstStyle/>
          <a:p>
            <a:pPr lvl="0" algn="ctr" defTabSz="800100">
              <a:lnSpc>
                <a:spcPct val="90000"/>
              </a:lnSpc>
              <a:spcBef>
                <a:spcPct val="0"/>
              </a:spcBef>
              <a:spcAft>
                <a:spcPct val="35000"/>
              </a:spcAft>
            </a:pPr>
            <a:endParaRPr lang="en-IE" sz="1800" b="1" kern="1200" dirty="0">
              <a:solidFill>
                <a:schemeClr val="tx1"/>
              </a:solidFill>
            </a:endParaRPr>
          </a:p>
        </p:txBody>
      </p:sp>
      <p:grpSp>
        <p:nvGrpSpPr>
          <p:cNvPr id="27" name="Group 26"/>
          <p:cNvGrpSpPr/>
          <p:nvPr/>
        </p:nvGrpSpPr>
        <p:grpSpPr>
          <a:xfrm>
            <a:off x="3666016" y="1530072"/>
            <a:ext cx="1907333" cy="1202507"/>
            <a:chOff x="3666017" y="1530072"/>
            <a:chExt cx="1639560" cy="1202507"/>
          </a:xfrm>
        </p:grpSpPr>
        <p:sp>
          <p:nvSpPr>
            <p:cNvPr id="14" name="Freeform 13"/>
            <p:cNvSpPr/>
            <p:nvPr/>
          </p:nvSpPr>
          <p:spPr>
            <a:xfrm>
              <a:off x="3666017" y="1530072"/>
              <a:ext cx="1639560" cy="1202507"/>
            </a:xfrm>
            <a:custGeom>
              <a:avLst/>
              <a:gdLst>
                <a:gd name="connsiteX0" fmla="*/ 0 w 1518116"/>
                <a:gd name="connsiteY0" fmla="*/ 121449 h 1214493"/>
                <a:gd name="connsiteX1" fmla="*/ 121449 w 1518116"/>
                <a:gd name="connsiteY1" fmla="*/ 0 h 1214493"/>
                <a:gd name="connsiteX2" fmla="*/ 1396667 w 1518116"/>
                <a:gd name="connsiteY2" fmla="*/ 0 h 1214493"/>
                <a:gd name="connsiteX3" fmla="*/ 1518116 w 1518116"/>
                <a:gd name="connsiteY3" fmla="*/ 121449 h 1214493"/>
                <a:gd name="connsiteX4" fmla="*/ 1518116 w 1518116"/>
                <a:gd name="connsiteY4" fmla="*/ 1093044 h 1214493"/>
                <a:gd name="connsiteX5" fmla="*/ 1396667 w 1518116"/>
                <a:gd name="connsiteY5" fmla="*/ 1214493 h 1214493"/>
                <a:gd name="connsiteX6" fmla="*/ 121449 w 1518116"/>
                <a:gd name="connsiteY6" fmla="*/ 1214493 h 1214493"/>
                <a:gd name="connsiteX7" fmla="*/ 0 w 1518116"/>
                <a:gd name="connsiteY7" fmla="*/ 1093044 h 1214493"/>
                <a:gd name="connsiteX8" fmla="*/ 0 w 1518116"/>
                <a:gd name="connsiteY8" fmla="*/ 121449 h 121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116" h="1214493">
                  <a:moveTo>
                    <a:pt x="0" y="121449"/>
                  </a:moveTo>
                  <a:cubicBezTo>
                    <a:pt x="0" y="54375"/>
                    <a:pt x="54375" y="0"/>
                    <a:pt x="121449" y="0"/>
                  </a:cubicBezTo>
                  <a:lnTo>
                    <a:pt x="1396667" y="0"/>
                  </a:lnTo>
                  <a:cubicBezTo>
                    <a:pt x="1463741" y="0"/>
                    <a:pt x="1518116" y="54375"/>
                    <a:pt x="1518116" y="121449"/>
                  </a:cubicBezTo>
                  <a:lnTo>
                    <a:pt x="1518116" y="1093044"/>
                  </a:lnTo>
                  <a:cubicBezTo>
                    <a:pt x="1518116" y="1160118"/>
                    <a:pt x="1463741" y="1214493"/>
                    <a:pt x="1396667" y="1214493"/>
                  </a:cubicBezTo>
                  <a:lnTo>
                    <a:pt x="121449" y="1214493"/>
                  </a:lnTo>
                  <a:cubicBezTo>
                    <a:pt x="54375" y="1214493"/>
                    <a:pt x="0" y="1160118"/>
                    <a:pt x="0" y="1093044"/>
                  </a:cubicBezTo>
                  <a:lnTo>
                    <a:pt x="0" y="12144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9861" tIns="69861" rIns="69861" bIns="69861" numCol="1" spcCol="1270" anchor="ctr" anchorCtr="0">
              <a:noAutofit/>
            </a:bodyPr>
            <a:lstStyle/>
            <a:p>
              <a:pPr lvl="0" algn="ctr" defTabSz="800100">
                <a:lnSpc>
                  <a:spcPct val="90000"/>
                </a:lnSpc>
                <a:spcBef>
                  <a:spcPct val="0"/>
                </a:spcBef>
                <a:spcAft>
                  <a:spcPct val="35000"/>
                </a:spcAft>
              </a:pPr>
              <a:endParaRPr lang="en-IE" sz="1800" b="1" kern="1200" dirty="0">
                <a:solidFill>
                  <a:schemeClr val="tx1"/>
                </a:solidFill>
              </a:endParaRPr>
            </a:p>
          </p:txBody>
        </p:sp>
        <p:sp>
          <p:nvSpPr>
            <p:cNvPr id="23" name="Rectangle 22"/>
            <p:cNvSpPr/>
            <p:nvPr/>
          </p:nvSpPr>
          <p:spPr>
            <a:xfrm>
              <a:off x="3848978" y="1670940"/>
              <a:ext cx="1287556" cy="1006429"/>
            </a:xfrm>
            <a:prstGeom prst="rect">
              <a:avLst/>
            </a:prstGeom>
          </p:spPr>
          <p:txBody>
            <a:bodyPr wrap="square">
              <a:spAutoFit/>
            </a:bodyPr>
            <a:lstStyle/>
            <a:p>
              <a:pPr lvl="0" algn="ctr" defTabSz="800100">
                <a:lnSpc>
                  <a:spcPct val="90000"/>
                </a:lnSpc>
                <a:spcBef>
                  <a:spcPct val="0"/>
                </a:spcBef>
              </a:pPr>
              <a:r>
                <a:rPr lang="en-IE" b="1" dirty="0"/>
                <a:t>C</a:t>
              </a:r>
              <a:r>
                <a:rPr lang="en-IE" sz="1600" b="1" dirty="0"/>
                <a:t>lassroom</a:t>
              </a:r>
            </a:p>
            <a:p>
              <a:pPr lvl="0" algn="ctr" defTabSz="800100">
                <a:lnSpc>
                  <a:spcPct val="90000"/>
                </a:lnSpc>
                <a:spcBef>
                  <a:spcPct val="0"/>
                </a:spcBef>
              </a:pPr>
              <a:r>
                <a:rPr lang="en-IE" sz="1600" b="1" dirty="0"/>
                <a:t>Based</a:t>
              </a:r>
            </a:p>
            <a:p>
              <a:pPr lvl="0" algn="ctr" defTabSz="800100">
                <a:lnSpc>
                  <a:spcPct val="90000"/>
                </a:lnSpc>
                <a:spcBef>
                  <a:spcPct val="0"/>
                </a:spcBef>
              </a:pPr>
              <a:r>
                <a:rPr lang="en-IE" sz="1600" b="1" dirty="0"/>
                <a:t>Assessments (CBAs)</a:t>
              </a:r>
            </a:p>
          </p:txBody>
        </p:sp>
      </p:grpSp>
      <p:sp>
        <p:nvSpPr>
          <p:cNvPr id="26" name="Rectangle 25"/>
          <p:cNvSpPr/>
          <p:nvPr/>
        </p:nvSpPr>
        <p:spPr>
          <a:xfrm>
            <a:off x="6122734" y="1459513"/>
            <a:ext cx="1982208" cy="1089529"/>
          </a:xfrm>
          <a:prstGeom prst="rect">
            <a:avLst/>
          </a:prstGeom>
        </p:spPr>
        <p:txBody>
          <a:bodyPr wrap="square">
            <a:spAutoFit/>
          </a:bodyPr>
          <a:lstStyle/>
          <a:p>
            <a:pPr lvl="0" algn="ctr" defTabSz="800100">
              <a:lnSpc>
                <a:spcPct val="90000"/>
              </a:lnSpc>
              <a:spcBef>
                <a:spcPct val="0"/>
              </a:spcBef>
              <a:spcAft>
                <a:spcPct val="35000"/>
              </a:spcAft>
            </a:pPr>
            <a:r>
              <a:rPr lang="en-IE" b="1" dirty="0"/>
              <a:t>Subject Learning and Assessment Review (SLAR)</a:t>
            </a:r>
          </a:p>
        </p:txBody>
      </p:sp>
      <p:pic>
        <p:nvPicPr>
          <p:cNvPr id="2" name="Picture 1"/>
          <p:cNvPicPr>
            <a:picLocks noChangeAspect="1"/>
          </p:cNvPicPr>
          <p:nvPr/>
        </p:nvPicPr>
        <p:blipFill>
          <a:blip r:embed="rId5"/>
          <a:stretch>
            <a:fillRect/>
          </a:stretch>
        </p:blipFill>
        <p:spPr>
          <a:xfrm>
            <a:off x="4077497" y="3842358"/>
            <a:ext cx="3549778" cy="2662334"/>
          </a:xfrm>
          <a:prstGeom prst="rect">
            <a:avLst/>
          </a:prstGeom>
        </p:spPr>
      </p:pic>
      <p:sp>
        <p:nvSpPr>
          <p:cNvPr id="3" name="TextBox 2">
            <a:extLst>
              <a:ext uri="{FF2B5EF4-FFF2-40B4-BE49-F238E27FC236}">
                <a16:creationId xmlns:a16="http://schemas.microsoft.com/office/drawing/2014/main" id="{A83AF16B-10F5-48CE-A8C9-CD65F3AEF48D}"/>
              </a:ext>
            </a:extLst>
          </p:cNvPr>
          <p:cNvSpPr txBox="1"/>
          <p:nvPr/>
        </p:nvSpPr>
        <p:spPr>
          <a:xfrm>
            <a:off x="685800" y="457200"/>
            <a:ext cx="6929800" cy="523220"/>
          </a:xfrm>
          <a:prstGeom prst="rect">
            <a:avLst/>
          </a:prstGeom>
          <a:noFill/>
        </p:spPr>
        <p:txBody>
          <a:bodyPr wrap="square" rtlCol="0">
            <a:spAutoFit/>
          </a:bodyPr>
          <a:lstStyle/>
          <a:p>
            <a:r>
              <a:rPr lang="en-IE" sz="2800" dirty="0">
                <a:solidFill>
                  <a:schemeClr val="bg1"/>
                </a:solidFill>
              </a:rPr>
              <a:t>Changes in Junior Cycle Assessment</a:t>
            </a:r>
          </a:p>
        </p:txBody>
      </p:sp>
    </p:spTree>
    <p:custDataLst>
      <p:custData r:id="rId1"/>
      <p:tags r:id="rId2"/>
    </p:custDataLst>
    <p:extLst>
      <p:ext uri="{BB962C8B-B14F-4D97-AF65-F5344CB8AC3E}">
        <p14:creationId xmlns:p14="http://schemas.microsoft.com/office/powerpoint/2010/main" val="474000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8" grpId="0" animBg="1"/>
      <p:bldP spid="20" grpId="0" animBg="1"/>
      <p:bldP spid="22" grpId="0" animBg="1"/>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168E7B-6D42-4B3A-B7A1-17D4C49EC9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31C34E1-C7AF-4C59-9CCA-274CE63BA3C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4BA219-9AF3-4F6E-BA50-3DFBBD058F3F}"/>
              </a:ext>
            </a:extLst>
          </p:cNvPr>
          <p:cNvSpPr>
            <a:spLocks noGrp="1"/>
          </p:cNvSpPr>
          <p:nvPr>
            <p:ph type="title"/>
          </p:nvPr>
        </p:nvSpPr>
        <p:spPr>
          <a:xfrm>
            <a:off x="2726432" y="2138597"/>
            <a:ext cx="6739136" cy="1990657"/>
          </a:xfrm>
        </p:spPr>
        <p:txBody>
          <a:bodyPr vert="horz" lIns="91440" tIns="45720" rIns="91440" bIns="45720" rtlCol="0" anchor="b">
            <a:normAutofit/>
          </a:bodyPr>
          <a:lstStyle/>
          <a:p>
            <a:pPr algn="ctr"/>
            <a:r>
              <a:rPr lang="en-US" sz="6000" kern="1200">
                <a:solidFill>
                  <a:srgbClr val="FFFFFF"/>
                </a:solidFill>
                <a:latin typeface="+mj-lt"/>
                <a:ea typeface="+mj-ea"/>
                <a:cs typeface="+mj-cs"/>
              </a:rPr>
              <a:t>An important question….</a:t>
            </a:r>
          </a:p>
        </p:txBody>
      </p:sp>
      <p:sp>
        <p:nvSpPr>
          <p:cNvPr id="3" name="Content Placeholder 2">
            <a:extLst>
              <a:ext uri="{FF2B5EF4-FFF2-40B4-BE49-F238E27FC236}">
                <a16:creationId xmlns:a16="http://schemas.microsoft.com/office/drawing/2014/main" id="{0EA8CB69-6998-40A7-B4EF-8BB42F92BF8A}"/>
              </a:ext>
            </a:extLst>
          </p:cNvPr>
          <p:cNvSpPr>
            <a:spLocks noGrp="1"/>
          </p:cNvSpPr>
          <p:nvPr>
            <p:ph idx="1"/>
          </p:nvPr>
        </p:nvSpPr>
        <p:spPr>
          <a:xfrm>
            <a:off x="2590800" y="4541561"/>
            <a:ext cx="6740685" cy="682079"/>
          </a:xfrm>
        </p:spPr>
        <p:txBody>
          <a:bodyPr vert="horz" lIns="91440" tIns="45720" rIns="91440" bIns="45720" rtlCol="0">
            <a:noAutofit/>
          </a:bodyPr>
          <a:lstStyle/>
          <a:p>
            <a:pPr marL="0" indent="0" algn="ctr">
              <a:buNone/>
            </a:pPr>
            <a:r>
              <a:rPr lang="en-US" sz="3200" kern="1200" dirty="0">
                <a:solidFill>
                  <a:srgbClr val="FFFFFF"/>
                </a:solidFill>
                <a:latin typeface="+mn-lt"/>
                <a:ea typeface="+mn-ea"/>
                <a:cs typeface="+mn-cs"/>
              </a:rPr>
              <a:t>Does the Junior Cycle offer the education that you wish for your daughter?</a:t>
            </a:r>
          </a:p>
        </p:txBody>
      </p:sp>
    </p:spTree>
    <p:extLst>
      <p:ext uri="{BB962C8B-B14F-4D97-AF65-F5344CB8AC3E}">
        <p14:creationId xmlns:p14="http://schemas.microsoft.com/office/powerpoint/2010/main" val="8343809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1" y="685801"/>
            <a:ext cx="10820398" cy="6086474"/>
          </a:xfrm>
          <a:prstGeom prst="rect">
            <a:avLst/>
          </a:prstGeom>
        </p:spPr>
      </p:pic>
    </p:spTree>
    <p:extLst>
      <p:ext uri="{BB962C8B-B14F-4D97-AF65-F5344CB8AC3E}">
        <p14:creationId xmlns:p14="http://schemas.microsoft.com/office/powerpoint/2010/main" val="327025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group of people sitting at a table in a room&#10;&#10;Description generated with very high confidence"/>
          <p:cNvPicPr>
            <a:picLocks noChangeAspect="1"/>
          </p:cNvPicPr>
          <p:nvPr/>
        </p:nvPicPr>
        <p:blipFill rotWithShape="1">
          <a:blip r:embed="rId3"/>
          <a:srcRect t="36478" r="2" b="10696"/>
          <a:stretch/>
        </p:blipFill>
        <p:spPr>
          <a:xfrm>
            <a:off x="4724400" y="857405"/>
            <a:ext cx="7471410" cy="3335121"/>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4" name="Picture 3" descr="A room filled with furniture&#10;&#10;Description generated with high confidence"/>
          <p:cNvPicPr>
            <a:picLocks noChangeAspect="1"/>
          </p:cNvPicPr>
          <p:nvPr/>
        </p:nvPicPr>
        <p:blipFill rotWithShape="1">
          <a:blip r:embed="rId4"/>
          <a:srcRect t="44709" r="-2" b="9001"/>
          <a:stretch/>
        </p:blipFill>
        <p:spPr>
          <a:xfrm>
            <a:off x="2743200" y="3665110"/>
            <a:ext cx="9448801" cy="3192892"/>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3" name="Content Placeholder 2"/>
          <p:cNvSpPr>
            <a:spLocks noGrp="1"/>
          </p:cNvSpPr>
          <p:nvPr>
            <p:ph sz="half" idx="1"/>
          </p:nvPr>
        </p:nvSpPr>
        <p:spPr>
          <a:xfrm>
            <a:off x="838200" y="2015406"/>
            <a:ext cx="5097779" cy="4065986"/>
          </a:xfrm>
        </p:spPr>
        <p:txBody>
          <a:bodyPr vert="horz" lIns="91440" tIns="45720" rIns="91440" bIns="45720" rtlCol="0" anchor="t">
            <a:normAutofit/>
          </a:bodyPr>
          <a:lstStyle/>
          <a:p>
            <a:pPr marL="0"/>
            <a:endParaRPr lang="en-US" sz="2000">
              <a:solidFill>
                <a:schemeClr val="bg1"/>
              </a:solidFill>
            </a:endParaRPr>
          </a:p>
          <a:p>
            <a:endParaRPr lang="en-US" sz="2000">
              <a:solidFill>
                <a:schemeClr val="bg1"/>
              </a:solidFill>
            </a:endParaRPr>
          </a:p>
        </p:txBody>
      </p:sp>
      <p:sp>
        <p:nvSpPr>
          <p:cNvPr id="8" name="TextBox 7"/>
          <p:cNvSpPr txBox="1"/>
          <p:nvPr/>
        </p:nvSpPr>
        <p:spPr>
          <a:xfrm>
            <a:off x="613250" y="1153712"/>
            <a:ext cx="5943600" cy="31211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bg1"/>
                </a:solidFill>
                <a:latin typeface="+mj-lt"/>
                <a:ea typeface="+mj-ea"/>
                <a:cs typeface="+mj-cs"/>
              </a:rPr>
              <a:t>Irish classroom </a:t>
            </a:r>
          </a:p>
          <a:p>
            <a:pPr>
              <a:lnSpc>
                <a:spcPct val="90000"/>
              </a:lnSpc>
              <a:spcBef>
                <a:spcPct val="0"/>
              </a:spcBef>
              <a:spcAft>
                <a:spcPts val="600"/>
              </a:spcAft>
            </a:pPr>
            <a:r>
              <a:rPr lang="en-US" sz="4400" b="1" kern="1200" dirty="0">
                <a:solidFill>
                  <a:schemeClr val="bg1"/>
                </a:solidFill>
                <a:latin typeface="+mj-lt"/>
                <a:ea typeface="+mj-ea"/>
                <a:cs typeface="+mj-cs"/>
              </a:rPr>
              <a:t>1920’s &amp; 2017…..</a:t>
            </a:r>
          </a:p>
        </p:txBody>
      </p:sp>
    </p:spTree>
    <p:extLst>
      <p:ext uri="{BB962C8B-B14F-4D97-AF65-F5344CB8AC3E}">
        <p14:creationId xmlns:p14="http://schemas.microsoft.com/office/powerpoint/2010/main" val="40625927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Freeform 28">
            <a:extLst>
              <a:ext uri="{FF2B5EF4-FFF2-40B4-BE49-F238E27FC236}">
                <a16:creationId xmlns:a16="http://schemas.microsoft.com/office/drawing/2014/main" id="{3FCC729B-E528-40C3-82D3-BA4375575E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26">
            <a:extLst>
              <a:ext uri="{FF2B5EF4-FFF2-40B4-BE49-F238E27FC236}">
                <a16:creationId xmlns:a16="http://schemas.microsoft.com/office/drawing/2014/main" id="{58F1FB8D-1842-4A04-998D-6CF047AB27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774B643-DBBF-4C98-98FD-88803ED77672}"/>
              </a:ext>
            </a:extLst>
          </p:cNvPr>
          <p:cNvSpPr>
            <a:spLocks noGrp="1"/>
          </p:cNvSpPr>
          <p:nvPr>
            <p:ph idx="1"/>
          </p:nvPr>
        </p:nvSpPr>
        <p:spPr>
          <a:xfrm>
            <a:off x="4387515" y="685801"/>
            <a:ext cx="7161017" cy="5491162"/>
          </a:xfrm>
        </p:spPr>
        <p:txBody>
          <a:bodyPr>
            <a:normAutofit/>
          </a:bodyPr>
          <a:lstStyle/>
          <a:p>
            <a:pPr>
              <a:buNone/>
              <a:defRPr/>
            </a:pPr>
            <a:r>
              <a:rPr lang="en-GB" dirty="0">
                <a:solidFill>
                  <a:schemeClr val="bg1"/>
                </a:solidFill>
              </a:rPr>
              <a:t>ESRI research  </a:t>
            </a:r>
          </a:p>
          <a:p>
            <a:pPr>
              <a:buFont typeface="Arial" charset="0"/>
              <a:buChar char="•"/>
              <a:defRPr/>
            </a:pPr>
            <a:r>
              <a:rPr lang="en-GB" dirty="0">
                <a:solidFill>
                  <a:schemeClr val="bg1"/>
                </a:solidFill>
              </a:rPr>
              <a:t>Many students are turned off learning in junior cycle</a:t>
            </a:r>
          </a:p>
          <a:p>
            <a:pPr>
              <a:buFont typeface="Arial" charset="0"/>
              <a:buChar char="•"/>
              <a:defRPr/>
            </a:pPr>
            <a:r>
              <a:rPr lang="en-GB" dirty="0">
                <a:solidFill>
                  <a:schemeClr val="bg1"/>
                </a:solidFill>
              </a:rPr>
              <a:t>The Junior Certificate exam is dominating teaching and learning in many Irish classrooms</a:t>
            </a:r>
          </a:p>
          <a:p>
            <a:pPr>
              <a:buFont typeface="Arial" charset="0"/>
              <a:buChar char="•"/>
              <a:defRPr/>
            </a:pPr>
            <a:r>
              <a:rPr lang="en-GB" dirty="0">
                <a:solidFill>
                  <a:schemeClr val="bg1"/>
                </a:solidFill>
              </a:rPr>
              <a:t>The curriculum is overcrowded</a:t>
            </a:r>
          </a:p>
          <a:p>
            <a:pPr>
              <a:buFont typeface="Arial" charset="0"/>
              <a:buChar char="•"/>
              <a:defRPr/>
            </a:pPr>
            <a:r>
              <a:rPr lang="en-GB" dirty="0">
                <a:solidFill>
                  <a:schemeClr val="bg1"/>
                </a:solidFill>
              </a:rPr>
              <a:t>There is too much emphasis on covering content and not enough time for deeper learning or developing skills and understanding.</a:t>
            </a:r>
          </a:p>
          <a:p>
            <a:pPr>
              <a:buFont typeface="Arial" charset="0"/>
              <a:buChar char="•"/>
              <a:defRPr/>
            </a:pPr>
            <a:r>
              <a:rPr lang="en-GB" dirty="0">
                <a:solidFill>
                  <a:schemeClr val="bg1"/>
                </a:solidFill>
              </a:rPr>
              <a:t>There is a narrow range of assessment activity -  lots of tests!</a:t>
            </a:r>
          </a:p>
          <a:p>
            <a:pPr marL="0" indent="0">
              <a:buNone/>
            </a:pPr>
            <a:endParaRPr lang="en-IE" sz="2000" dirty="0">
              <a:solidFill>
                <a:schemeClr val="bg1"/>
              </a:solidFill>
            </a:endParaRPr>
          </a:p>
        </p:txBody>
      </p:sp>
      <p:pic>
        <p:nvPicPr>
          <p:cNvPr id="2" name="Picture 1">
            <a:extLst>
              <a:ext uri="{FF2B5EF4-FFF2-40B4-BE49-F238E27FC236}">
                <a16:creationId xmlns:a16="http://schemas.microsoft.com/office/drawing/2014/main" id="{5FEC2882-7845-4E62-9E0E-9641B5D17E92}"/>
              </a:ext>
            </a:extLst>
          </p:cNvPr>
          <p:cNvPicPr>
            <a:picLocks noChangeAspect="1"/>
          </p:cNvPicPr>
          <p:nvPr/>
        </p:nvPicPr>
        <p:blipFill>
          <a:blip r:embed="rId3"/>
          <a:stretch>
            <a:fillRect/>
          </a:stretch>
        </p:blipFill>
        <p:spPr>
          <a:xfrm>
            <a:off x="899766" y="2185987"/>
            <a:ext cx="2857500" cy="2486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517532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9AD7B-99D4-4755-8966-F7BA042690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D5FC41A-4CFA-4FCE-9989-C2202BB1167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a:extLst>
              <a:ext uri="{FF2B5EF4-FFF2-40B4-BE49-F238E27FC236}">
                <a16:creationId xmlns:a16="http://schemas.microsoft.com/office/drawing/2014/main" id="{045D48E8-937E-451A-A11E-54E55BD758A0}"/>
              </a:ext>
            </a:extLst>
          </p:cNvPr>
          <p:cNvSpPr>
            <a:spLocks noGrp="1"/>
          </p:cNvSpPr>
          <p:nvPr>
            <p:ph type="title"/>
          </p:nvPr>
        </p:nvSpPr>
        <p:spPr>
          <a:xfrm>
            <a:off x="640079" y="2023236"/>
            <a:ext cx="3659777" cy="2820908"/>
          </a:xfrm>
        </p:spPr>
        <p:txBody>
          <a:bodyPr>
            <a:normAutofit/>
          </a:bodyPr>
          <a:lstStyle/>
          <a:p>
            <a:r>
              <a:rPr lang="en-IE" sz="4000">
                <a:solidFill>
                  <a:srgbClr val="FFFFFF"/>
                </a:solidFill>
              </a:rPr>
              <a:t>Are they ready for life?</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336491445"/>
              </p:ext>
            </p:extLst>
          </p:nvPr>
        </p:nvGraphicFramePr>
        <p:xfrm>
          <a:off x="5562600" y="955652"/>
          <a:ext cx="5644129" cy="5673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07776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student centered learning">
            <a:extLst>
              <a:ext uri="{FF2B5EF4-FFF2-40B4-BE49-F238E27FC236}">
                <a16:creationId xmlns:a16="http://schemas.microsoft.com/office/drawing/2014/main" id="{F01A9A31-7B44-4BD9-A177-EE35F0565D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092985" y="2208662"/>
            <a:ext cx="4260814" cy="32595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2F90B4-318D-412C-B64B-F3BC851331C2}"/>
              </a:ext>
            </a:extLst>
          </p:cNvPr>
          <p:cNvSpPr>
            <a:spLocks noGrp="1"/>
          </p:cNvSpPr>
          <p:nvPr>
            <p:ph type="title"/>
          </p:nvPr>
        </p:nvSpPr>
        <p:spPr>
          <a:xfrm>
            <a:off x="838199" y="365125"/>
            <a:ext cx="5529943" cy="1325563"/>
          </a:xfrm>
        </p:spPr>
        <p:txBody>
          <a:bodyPr>
            <a:normAutofit/>
          </a:bodyPr>
          <a:lstStyle/>
          <a:p>
            <a:r>
              <a:rPr lang="en-IE" b="1" dirty="0">
                <a:solidFill>
                  <a:schemeClr val="bg1"/>
                </a:solidFill>
              </a:rPr>
              <a:t>Vision</a:t>
            </a:r>
          </a:p>
        </p:txBody>
      </p:sp>
      <p:sp>
        <p:nvSpPr>
          <p:cNvPr id="3" name="Content Placeholder 2">
            <a:extLst>
              <a:ext uri="{FF2B5EF4-FFF2-40B4-BE49-F238E27FC236}">
                <a16:creationId xmlns:a16="http://schemas.microsoft.com/office/drawing/2014/main" id="{6C205F5F-F90D-45CE-B51B-BF65075FDA56}"/>
              </a:ext>
            </a:extLst>
          </p:cNvPr>
          <p:cNvSpPr>
            <a:spLocks noGrp="1"/>
          </p:cNvSpPr>
          <p:nvPr>
            <p:ph idx="1"/>
          </p:nvPr>
        </p:nvSpPr>
        <p:spPr>
          <a:xfrm>
            <a:off x="838199" y="1825624"/>
            <a:ext cx="5181601" cy="4270375"/>
          </a:xfrm>
        </p:spPr>
        <p:txBody>
          <a:bodyPr>
            <a:normAutofit/>
          </a:bodyPr>
          <a:lstStyle/>
          <a:p>
            <a:pPr marL="0" indent="0">
              <a:buNone/>
            </a:pPr>
            <a:r>
              <a:rPr lang="en-IE" sz="2000" dirty="0">
                <a:solidFill>
                  <a:schemeClr val="bg1"/>
                </a:solidFill>
                <a:latin typeface="Tahoma"/>
                <a:cs typeface="Tahoma"/>
              </a:rPr>
              <a:t>“</a:t>
            </a:r>
            <a:r>
              <a:rPr lang="en-IE" dirty="0">
                <a:solidFill>
                  <a:schemeClr val="bg1"/>
                </a:solidFill>
                <a:latin typeface="Tahoma"/>
                <a:cs typeface="Tahoma"/>
              </a:rPr>
              <a:t>Junior cycle places </a:t>
            </a:r>
            <a:r>
              <a:rPr lang="en-IE" b="1" dirty="0">
                <a:solidFill>
                  <a:schemeClr val="bg1"/>
                </a:solidFill>
                <a:latin typeface="Tahoma"/>
                <a:cs typeface="Tahoma"/>
              </a:rPr>
              <a:t>students</a:t>
            </a:r>
            <a:r>
              <a:rPr lang="en-IE" dirty="0">
                <a:solidFill>
                  <a:schemeClr val="bg1"/>
                </a:solidFill>
                <a:latin typeface="Tahoma"/>
                <a:cs typeface="Tahoma"/>
              </a:rPr>
              <a:t> at the </a:t>
            </a:r>
            <a:r>
              <a:rPr lang="en-IE" b="1" dirty="0">
                <a:solidFill>
                  <a:schemeClr val="bg1"/>
                </a:solidFill>
                <a:latin typeface="Tahoma"/>
                <a:cs typeface="Tahoma"/>
              </a:rPr>
              <a:t>centre</a:t>
            </a:r>
            <a:r>
              <a:rPr lang="en-IE" dirty="0">
                <a:solidFill>
                  <a:schemeClr val="bg1"/>
                </a:solidFill>
                <a:latin typeface="Tahoma"/>
                <a:cs typeface="Tahoma"/>
              </a:rPr>
              <a:t> of the educational experience, </a:t>
            </a:r>
            <a:r>
              <a:rPr lang="en-IE" b="1" dirty="0">
                <a:solidFill>
                  <a:schemeClr val="bg1"/>
                </a:solidFill>
                <a:latin typeface="Tahoma"/>
                <a:cs typeface="Tahoma"/>
              </a:rPr>
              <a:t>enabling </a:t>
            </a:r>
            <a:r>
              <a:rPr lang="en-IE" dirty="0">
                <a:solidFill>
                  <a:schemeClr val="bg1"/>
                </a:solidFill>
                <a:latin typeface="Tahoma"/>
                <a:cs typeface="Tahoma"/>
              </a:rPr>
              <a:t>them to </a:t>
            </a:r>
            <a:r>
              <a:rPr lang="en-IE" b="1" dirty="0">
                <a:solidFill>
                  <a:schemeClr val="bg1"/>
                </a:solidFill>
                <a:latin typeface="Tahoma"/>
                <a:cs typeface="Tahoma"/>
              </a:rPr>
              <a:t>actively participate </a:t>
            </a:r>
            <a:r>
              <a:rPr lang="en-IE" dirty="0">
                <a:solidFill>
                  <a:schemeClr val="bg1"/>
                </a:solidFill>
                <a:latin typeface="Tahoma"/>
                <a:cs typeface="Tahoma"/>
              </a:rPr>
              <a:t>in their communities and in society and to be </a:t>
            </a:r>
            <a:r>
              <a:rPr lang="en-IE" b="1" dirty="0">
                <a:solidFill>
                  <a:schemeClr val="bg1"/>
                </a:solidFill>
                <a:latin typeface="Tahoma"/>
                <a:cs typeface="Tahoma"/>
              </a:rPr>
              <a:t>resourceful</a:t>
            </a:r>
            <a:r>
              <a:rPr lang="en-IE" dirty="0">
                <a:solidFill>
                  <a:schemeClr val="bg1"/>
                </a:solidFill>
                <a:latin typeface="Tahoma"/>
                <a:cs typeface="Tahoma"/>
              </a:rPr>
              <a:t> and </a:t>
            </a:r>
            <a:r>
              <a:rPr lang="en-IE" b="1" dirty="0">
                <a:solidFill>
                  <a:schemeClr val="bg1"/>
                </a:solidFill>
                <a:latin typeface="Tahoma"/>
                <a:cs typeface="Tahoma"/>
              </a:rPr>
              <a:t>confident learners</a:t>
            </a:r>
            <a:r>
              <a:rPr lang="en-IE" dirty="0">
                <a:solidFill>
                  <a:schemeClr val="bg1"/>
                </a:solidFill>
                <a:latin typeface="Tahoma"/>
                <a:cs typeface="Tahoma"/>
              </a:rPr>
              <a:t> in all aspects and stages of their lives”. (</a:t>
            </a:r>
            <a:r>
              <a:rPr lang="en-IE" sz="2400" dirty="0">
                <a:solidFill>
                  <a:schemeClr val="bg1"/>
                </a:solidFill>
                <a:latin typeface="Tahoma"/>
                <a:cs typeface="Tahoma"/>
              </a:rPr>
              <a:t>NCCA 2012)</a:t>
            </a:r>
            <a:endParaRPr lang="en-IE" sz="2400" dirty="0">
              <a:solidFill>
                <a:schemeClr val="bg1"/>
              </a:solidFill>
            </a:endParaRPr>
          </a:p>
        </p:txBody>
      </p:sp>
    </p:spTree>
    <p:extLst>
      <p:ext uri="{BB962C8B-B14F-4D97-AF65-F5344CB8AC3E}">
        <p14:creationId xmlns:p14="http://schemas.microsoft.com/office/powerpoint/2010/main" val="14689880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28">
            <a:extLst>
              <a:ext uri="{FF2B5EF4-FFF2-40B4-BE49-F238E27FC236}">
                <a16:creationId xmlns:a16="http://schemas.microsoft.com/office/drawing/2014/main" id="{3FCC729B-E528-40C3-82D3-BA4375575E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6">
            <a:extLst>
              <a:ext uri="{FF2B5EF4-FFF2-40B4-BE49-F238E27FC236}">
                <a16:creationId xmlns:a16="http://schemas.microsoft.com/office/drawing/2014/main" id="{58F1FB8D-1842-4A04-998D-6CF047AB27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birthday cake&#10;&#10;Description generated with high confidence">
            <a:extLst>
              <a:ext uri="{FF2B5EF4-FFF2-40B4-BE49-F238E27FC236}">
                <a16:creationId xmlns:a16="http://schemas.microsoft.com/office/drawing/2014/main" id="{8FC62383-248D-436E-8E77-AF79BF3B321F}"/>
              </a:ext>
            </a:extLst>
          </p:cNvPr>
          <p:cNvPicPr>
            <a:picLocks noChangeAspect="1"/>
          </p:cNvPicPr>
          <p:nvPr/>
        </p:nvPicPr>
        <p:blipFill rotWithShape="1">
          <a:blip r:embed="rId2"/>
          <a:srcRect/>
          <a:stretch/>
        </p:blipFill>
        <p:spPr>
          <a:xfrm>
            <a:off x="480060" y="2372229"/>
            <a:ext cx="3425957" cy="2113061"/>
          </a:xfrm>
          <a:prstGeom prst="rect">
            <a:avLst/>
          </a:prstGeom>
        </p:spPr>
      </p:pic>
      <p:sp>
        <p:nvSpPr>
          <p:cNvPr id="2" name="Title 1">
            <a:extLst>
              <a:ext uri="{FF2B5EF4-FFF2-40B4-BE49-F238E27FC236}">
                <a16:creationId xmlns:a16="http://schemas.microsoft.com/office/drawing/2014/main" id="{2518CD7B-C43A-4A08-B66A-92A8DBCD61C5}"/>
              </a:ext>
            </a:extLst>
          </p:cNvPr>
          <p:cNvSpPr>
            <a:spLocks noGrp="1"/>
          </p:cNvSpPr>
          <p:nvPr>
            <p:ph type="title"/>
          </p:nvPr>
        </p:nvSpPr>
        <p:spPr>
          <a:xfrm>
            <a:off x="4384039" y="365125"/>
            <a:ext cx="7164493" cy="1325563"/>
          </a:xfrm>
        </p:spPr>
        <p:txBody>
          <a:bodyPr>
            <a:normAutofit/>
          </a:bodyPr>
          <a:lstStyle/>
          <a:p>
            <a:r>
              <a:rPr lang="en-IE">
                <a:solidFill>
                  <a:schemeClr val="bg1"/>
                </a:solidFill>
              </a:rPr>
              <a:t>What is the purpose of the Junior Cycle?</a:t>
            </a:r>
          </a:p>
        </p:txBody>
      </p:sp>
      <p:sp>
        <p:nvSpPr>
          <p:cNvPr id="3" name="Content Placeholder 2">
            <a:extLst>
              <a:ext uri="{FF2B5EF4-FFF2-40B4-BE49-F238E27FC236}">
                <a16:creationId xmlns:a16="http://schemas.microsoft.com/office/drawing/2014/main" id="{80A1E9E4-405C-4048-8204-A67197436D8A}"/>
              </a:ext>
            </a:extLst>
          </p:cNvPr>
          <p:cNvSpPr>
            <a:spLocks noGrp="1"/>
          </p:cNvSpPr>
          <p:nvPr>
            <p:ph idx="1"/>
          </p:nvPr>
        </p:nvSpPr>
        <p:spPr>
          <a:xfrm>
            <a:off x="4387515" y="2022601"/>
            <a:ext cx="7161017" cy="4154361"/>
          </a:xfrm>
        </p:spPr>
        <p:txBody>
          <a:bodyPr>
            <a:normAutofit/>
          </a:bodyPr>
          <a:lstStyle/>
          <a:p>
            <a:pPr lvl="1"/>
            <a:r>
              <a:rPr lang="en-GB" altLang="en-US" dirty="0">
                <a:solidFill>
                  <a:schemeClr val="bg1"/>
                </a:solidFill>
                <a:ea typeface="ＭＳ Ｐゴシック" panose="020B0600070205080204" pitchFamily="34" charset="-128"/>
              </a:rPr>
              <a:t>To help students make the successful transition from primary to post primary school</a:t>
            </a:r>
          </a:p>
          <a:p>
            <a:pPr lvl="1"/>
            <a:r>
              <a:rPr lang="en-GB" altLang="en-US" dirty="0">
                <a:solidFill>
                  <a:schemeClr val="bg1"/>
                </a:solidFill>
                <a:ea typeface="ＭＳ Ｐゴシック" panose="020B0600070205080204" pitchFamily="34" charset="-128"/>
              </a:rPr>
              <a:t>To help </a:t>
            </a:r>
            <a:r>
              <a:rPr lang="en-GB" altLang="en-US" b="1" u="sng" dirty="0">
                <a:solidFill>
                  <a:schemeClr val="bg1"/>
                </a:solidFill>
                <a:ea typeface="ＭＳ Ｐゴシック" panose="020B0600070205080204" pitchFamily="34" charset="-128"/>
              </a:rPr>
              <a:t>all</a:t>
            </a:r>
            <a:r>
              <a:rPr lang="en-GB" altLang="en-US" dirty="0">
                <a:solidFill>
                  <a:schemeClr val="bg1"/>
                </a:solidFill>
                <a:ea typeface="ＭＳ Ｐゴシック" panose="020B0600070205080204" pitchFamily="34" charset="-128"/>
              </a:rPr>
              <a:t> students become better learners </a:t>
            </a:r>
          </a:p>
          <a:p>
            <a:pPr lvl="1"/>
            <a:r>
              <a:rPr lang="en-GB" altLang="en-US" dirty="0">
                <a:solidFill>
                  <a:schemeClr val="bg1"/>
                </a:solidFill>
                <a:ea typeface="ＭＳ Ｐゴシック" panose="020B0600070205080204" pitchFamily="34" charset="-128"/>
              </a:rPr>
              <a:t>To develop skills for learning and for life</a:t>
            </a:r>
          </a:p>
          <a:p>
            <a:pPr lvl="1"/>
            <a:r>
              <a:rPr lang="en-GB" altLang="en-US" dirty="0">
                <a:solidFill>
                  <a:schemeClr val="bg1"/>
                </a:solidFill>
                <a:ea typeface="ＭＳ Ｐゴシック" panose="020B0600070205080204" pitchFamily="34" charset="-128"/>
              </a:rPr>
              <a:t>To provide with a solid foundation for senior cycle</a:t>
            </a:r>
          </a:p>
          <a:p>
            <a:pPr lvl="1"/>
            <a:r>
              <a:rPr lang="en-GB" altLang="en-US" dirty="0">
                <a:solidFill>
                  <a:schemeClr val="bg1"/>
                </a:solidFill>
                <a:ea typeface="ＭＳ Ｐゴシック" panose="020B0600070205080204" pitchFamily="34" charset="-128"/>
              </a:rPr>
              <a:t>To give students a trial run for the Leaving Cert.</a:t>
            </a:r>
          </a:p>
          <a:p>
            <a:pPr lvl="1"/>
            <a:r>
              <a:rPr lang="en-GB" altLang="en-US" dirty="0">
                <a:solidFill>
                  <a:schemeClr val="bg1"/>
                </a:solidFill>
                <a:ea typeface="ＭＳ Ｐゴシック" panose="020B0600070205080204" pitchFamily="34" charset="-128"/>
              </a:rPr>
              <a:t>To encourage young people to develop a love of learning</a:t>
            </a:r>
          </a:p>
          <a:p>
            <a:pPr lvl="1"/>
            <a:r>
              <a:rPr lang="en-GB" altLang="en-US" dirty="0">
                <a:solidFill>
                  <a:schemeClr val="bg1"/>
                </a:solidFill>
                <a:ea typeface="ＭＳ Ｐゴシック" panose="020B0600070205080204" pitchFamily="34" charset="-128"/>
              </a:rPr>
              <a:t>To offer students new areas of learning such as wellbeing.</a:t>
            </a:r>
          </a:p>
          <a:p>
            <a:pPr lvl="1"/>
            <a:endParaRPr lang="en-GB" altLang="en-US" dirty="0">
              <a:solidFill>
                <a:schemeClr val="bg1"/>
              </a:solidFill>
              <a:ea typeface="ＭＳ Ｐゴシック" panose="020B0600070205080204" pitchFamily="34" charset="-128"/>
            </a:endParaRPr>
          </a:p>
          <a:p>
            <a:endParaRPr lang="en-IE" sz="2000" dirty="0">
              <a:solidFill>
                <a:schemeClr val="bg1"/>
              </a:solidFill>
            </a:endParaRPr>
          </a:p>
        </p:txBody>
      </p:sp>
    </p:spTree>
    <p:extLst>
      <p:ext uri="{BB962C8B-B14F-4D97-AF65-F5344CB8AC3E}">
        <p14:creationId xmlns:p14="http://schemas.microsoft.com/office/powerpoint/2010/main" val="17255836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5168E7B-6D42-4B3A-B7A1-17D4C49EC9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logo&#10;&#10;Description generated with very high confidence">
            <a:extLst>
              <a:ext uri="{FF2B5EF4-FFF2-40B4-BE49-F238E27FC236}">
                <a16:creationId xmlns:a16="http://schemas.microsoft.com/office/drawing/2014/main" id="{831C34E1-C7AF-4C59-9CCA-274CE63BA3C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113478-D878-4A56-978D-4EF0299D60A6}"/>
              </a:ext>
            </a:extLst>
          </p:cNvPr>
          <p:cNvSpPr>
            <a:spLocks noGrp="1"/>
          </p:cNvSpPr>
          <p:nvPr>
            <p:ph type="title"/>
          </p:nvPr>
        </p:nvSpPr>
        <p:spPr>
          <a:xfrm>
            <a:off x="2726432" y="2138597"/>
            <a:ext cx="6739136" cy="1990657"/>
          </a:xfrm>
        </p:spPr>
        <p:txBody>
          <a:bodyPr vert="horz" lIns="91440" tIns="45720" rIns="91440" bIns="45720" rtlCol="0" anchor="b">
            <a:normAutofit/>
          </a:bodyPr>
          <a:lstStyle/>
          <a:p>
            <a:pPr algn="ctr"/>
            <a:r>
              <a:rPr lang="en-US" sz="4200" kern="1200">
                <a:solidFill>
                  <a:srgbClr val="FFFFFF"/>
                </a:solidFill>
                <a:latin typeface="+mj-lt"/>
                <a:ea typeface="+mj-ea"/>
                <a:cs typeface="+mj-cs"/>
              </a:rPr>
              <a:t>What type of educational experience is the Junior Cycle suggesting for your daughter?</a:t>
            </a:r>
          </a:p>
        </p:txBody>
      </p:sp>
    </p:spTree>
    <p:extLst>
      <p:ext uri="{BB962C8B-B14F-4D97-AF65-F5344CB8AC3E}">
        <p14:creationId xmlns:p14="http://schemas.microsoft.com/office/powerpoint/2010/main" val="2468203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THENA.CUSTOMXMLID" val="{69BDF3FB-3BD3-49F2-A7B6-96D018F2F8FB}"/>
  <p:tag name="ATHENA.CUSTOMXMLCONTENT" val="&lt;?xml version=&quot;1.0&quot;?&gt;&lt;athena xmlns=&quot;http://schemas.microsoft.com/edu/athena&quot; version=&quot;0.1.4983.0&quot;&gt;&lt;timings duration=&quot;79065&quot;/&gt;&lt;/athena&gt;"/>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THENA.CUSTOMXMLID" val="{DBA802A5-8994-4732-B487-74D4CD7B2C59}"/>
  <p:tag name="ATHENA.CUSTOMXMLCONTENT" val="&lt;?xml version=&quot;1.0&quot;?&gt;&lt;athena xmlns=&quot;http://schemas.microsoft.com/edu/athena&quot; version=&quot;0.1.4983.0&quot;&gt;&lt;timings duration=&quot;62059&quot;/&gt;&lt;/athena&gt;"/>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THENA.CUSTOMXMLID" val="{8BAF32C9-3444-4489-9E4B-403AD016BCC5}"/>
  <p:tag name="ATHENA.CUSTOMXMLCONTENT" val="&lt;?xml version=&quot;1.0&quot;?&gt;&lt;athena xmlns=&quot;http://schemas.microsoft.com/edu/athena&quot; version=&quot;0.1.4983.0&quot;&gt;&lt;timings duration=&quot;115618&quot;/&gt;&lt;/athena&gt;"/>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THENA.CUSTOMXMLID" val="{B991DD23-3488-4227-ACFA-675DB8955E9E}"/>
  <p:tag name="ATHENA.CUSTOMXMLCONTENT" val="&lt;?xml version=&quot;1.0&quot;?&gt;&lt;athena xmlns=&quot;http://schemas.microsoft.com/edu/athena&quot; version=&quot;0.1.4983.0&quot;&gt;&lt;timings duration=&quot;55098&quot;&gt;&lt;event time=&quot;23031&quot; type=&quot;OnNext&quot; clickIndex=&quot;1&quot; wacClickIndex=&quot;1&quot;/&gt;&lt;event time=&quot;27767&quot; type=&quot;OnNext&quot; clickIndex=&quot;2&quot; wacClickIndex=&quot;2&quot;/&gt;&lt;event time=&quot;32535&quot; type=&quot;OnNext&quot; clickIndex=&quot;3&quot; wacClickIndex=&quot;3&quot;/&gt;&lt;event time=&quot;35525&quot; type=&quot;OnNext&quot; clickIndex=&quot;4&quot; wacClickIndex=&quot;4&quot;/&gt;&lt;event time=&quot;42552&quot; type=&quot;OnNext&quot; clickIndex=&quot;5&quot; wacClickIndex=&quot;5&quot;/&gt;&lt;event time=&quot;45226&quot; type=&quot;OnNext&quot; clickIndex=&quot;6&quot; wacClickIndex=&quot;6&quot;/&gt;&lt;/timings&gt;&lt;/athena&gt;"/>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THENA.CUSTOMXMLID" val="{B991DD23-3488-4227-ACFA-675DB8955E9E}"/>
  <p:tag name="ATHENA.CUSTOMXMLCONTENT" val="&lt;?xml version=&quot;1.0&quot;?&gt;&lt;athena xmlns=&quot;http://schemas.microsoft.com/edu/athena&quot; version=&quot;0.1.4983.0&quot;&gt;&lt;timings duration=&quot;55098&quot;&gt;&lt;event time=&quot;23031&quot; type=&quot;OnNext&quot; clickIndex=&quot;1&quot; wacClickIndex=&quot;1&quot;/&gt;&lt;event time=&quot;27767&quot; type=&quot;OnNext&quot; clickIndex=&quot;2&quot; wacClickIndex=&quot;2&quot;/&gt;&lt;event time=&quot;32535&quot; type=&quot;OnNext&quot; clickIndex=&quot;3&quot; wacClickIndex=&quot;3&quot;/&gt;&lt;event time=&quot;35525&quot; type=&quot;OnNext&quot; clickIndex=&quot;4&quot; wacClickIndex=&quot;4&quot;/&gt;&lt;event time=&quot;42552&quot; type=&quot;OnNext&quot; clickIndex=&quot;5&quot; wacClickIndex=&quot;5&quot;/&gt;&lt;event time=&quot;45226&quot; type=&quot;OnNext&quot; clickIndex=&quot;6&quot; wacClickIndex=&quot;6&quot;/&gt;&lt;/timings&gt;&lt;/athena&gt;"/>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THENA.CUSTOMXMLID" val="{27E9C991-B819-451E-9599-A98C57397589}"/>
  <p:tag name="ATHENA.CUSTOMXMLCONTENT" val="&lt;?xml version=&quot;1.0&quot;?&gt;&lt;athena xmlns=&quot;http://schemas.microsoft.com/edu/athena&quot; version=&quot;0.1.4983.0&quot;&gt;&lt;timings duration=&quot;85230&quot;&gt;&lt;event time=&quot;3652&quot; type=&quot;OnNext&quot; clickIndex=&quot;1&quot; wacClickIndex=&quot;1&quot;/&gt;&lt;event time=&quot;32984&quot; type=&quot;OnNext&quot; clickIndex=&quot;2&quot; wacClickIndex=&quot;2&quot;/&gt;&lt;event time=&quot;55313&quot; type=&quot;OnNext&quot; clickIndex=&quot;3&quot; wacClickIndex=&quot;3&quot;/&gt;&lt;event time=&quot;59769&quot; type=&quot;OnNext&quot; clickIndex=&quot;4&quot; wacClickIndex=&quot;4&quot;/&gt;&lt;/timings&gt;&lt;/athena&gt;"/>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athena xmlns="http://schemas.microsoft.com/edu/athena" version="0.1.4911.0">
  <timings duration="126438">
    <event time="65997" type="OnNext" clickIndex="1" wacClickIndex="1"/>
  </timings>
</athena>
</file>

<file path=customXml/item2.xml><?xml version="1.0" encoding="utf-8"?>
<athena xmlns="http://schemas.microsoft.com/edu/athena" version="0.1.4911.0">
  <media streamable="true" recordStart="0" recordEnd="13116" recordLength="13165" audioOnly="true"/>
</athena>
</file>

<file path=customXml/item3.xml><?xml version="1.0" encoding="utf-8"?>
<athena xmlns="http://schemas.microsoft.com/edu/athena" version="0.1.4983.0">
  <timings duration="51269">
    <event time="8920" type="OnNext" clickIndex="1" wacClickIndex="1"/>
    <event time="21763" type="OnNext" clickIndex="2" wacClickIndex="2"/>
    <event time="28110" type="OnNext" clickIndex="3" wacClickIndex="3"/>
  </timings>
</athena>
</file>

<file path=customXml/item4.xml><?xml version="1.0" encoding="utf-8"?>
<athena xmlns="http://schemas.microsoft.com/edu/athena" version="0.1.4983.0">
  <timings duration="56560"/>
</athena>
</file>

<file path=customXml/item5.xml><?xml version="1.0" encoding="utf-8"?>
<athena xmlns="http://schemas.microsoft.com/edu/athena" version="0.1.4983.0">
  <timings duration="22038">
    <event time="7064" type="OnNext" clickIndex="1" wacClickIndex="1"/>
    <event time="8583" type="OnNext" clickIndex="2" wacClickIndex="2"/>
    <event time="11302" type="OnNext" clickIndex="3" wacClickIndex="3"/>
  </timings>
</athena>
</file>

<file path=customXml/item6.xml><?xml version="1.0" encoding="utf-8"?>
<athena xmlns="http://schemas.microsoft.com/edu/athena" version="0.1.4983.0">
  <timings duration="36229">
    <event time="3883" type="OnNext" clickIndex="1" wacClickIndex="1"/>
    <event time="23941" type="OnNext" clickIndex="2" wacClickIndex="2"/>
  </timings>
</athena>
</file>

<file path=customXml/item7.xml><?xml version="1.0" encoding="utf-8"?>
<athena xmlns="http://schemas.microsoft.com/edu/athena" version="0.1.4983.0">
  <timings duration="37923">
    <event time="7642" type="OnNext" clickIndex="1" wacClickIndex="1"/>
    <event time="20688" type="OnNext" clickIndex="2" wacClickIndex="2"/>
    <event time="23688" type="OnNext" clickIndex="3" wacClickIndex="3"/>
    <event time="32205" type="OnNext" clickIndex="4" wacClickIndex="4"/>
  </timings>
</athena>
</file>

<file path=customXml/item8.xml><?xml version="1.0" encoding="utf-8"?>
<athena xmlns="http://schemas.microsoft.com/edu/athena" version="0.1.4983.0">
  <timings duration="37923">
    <event time="7642" type="OnNext" clickIndex="1" wacClickIndex="1"/>
    <event time="20688" type="OnNext" clickIndex="2" wacClickIndex="2"/>
    <event time="23688" type="OnNext" clickIndex="3" wacClickIndex="3"/>
    <event time="32205" type="OnNext" clickIndex="4" wacClickIndex="4"/>
  </timings>
</athena>
</file>

<file path=customXml/itemProps1.xml><?xml version="1.0" encoding="utf-8"?>
<ds:datastoreItem xmlns:ds="http://schemas.openxmlformats.org/officeDocument/2006/customXml" ds:itemID="{FBFD07CD-9860-4234-8363-BC0BDEB957DB}">
  <ds:schemaRefs>
    <ds:schemaRef ds:uri="http://schemas.microsoft.com/edu/athena"/>
  </ds:schemaRefs>
</ds:datastoreItem>
</file>

<file path=customXml/itemProps2.xml><?xml version="1.0" encoding="utf-8"?>
<ds:datastoreItem xmlns:ds="http://schemas.openxmlformats.org/officeDocument/2006/customXml" ds:itemID="{B58C32BA-ABCF-41E6-91C2-6DBBE9D1853E}">
  <ds:schemaRefs>
    <ds:schemaRef ds:uri="http://schemas.microsoft.com/edu/athena"/>
  </ds:schemaRefs>
</ds:datastoreItem>
</file>

<file path=customXml/itemProps3.xml><?xml version="1.0" encoding="utf-8"?>
<ds:datastoreItem xmlns:ds="http://schemas.openxmlformats.org/officeDocument/2006/customXml" ds:itemID="{84A2315A-E989-4D19-98C1-C4C948436168}">
  <ds:schemaRefs>
    <ds:schemaRef ds:uri="http://schemas.microsoft.com/edu/athena"/>
  </ds:schemaRefs>
</ds:datastoreItem>
</file>

<file path=customXml/itemProps4.xml><?xml version="1.0" encoding="utf-8"?>
<ds:datastoreItem xmlns:ds="http://schemas.openxmlformats.org/officeDocument/2006/customXml" ds:itemID="{A8B665C9-A01D-4511-AFEA-4FFC37E67565}">
  <ds:schemaRefs>
    <ds:schemaRef ds:uri="http://schemas.microsoft.com/edu/athena"/>
  </ds:schemaRefs>
</ds:datastoreItem>
</file>

<file path=customXml/itemProps5.xml><?xml version="1.0" encoding="utf-8"?>
<ds:datastoreItem xmlns:ds="http://schemas.openxmlformats.org/officeDocument/2006/customXml" ds:itemID="{E6AF86BB-4BF4-46B6-A6CF-ED3DD425BB42}">
  <ds:schemaRefs>
    <ds:schemaRef ds:uri="http://schemas.microsoft.com/edu/athena"/>
  </ds:schemaRefs>
</ds:datastoreItem>
</file>

<file path=customXml/itemProps6.xml><?xml version="1.0" encoding="utf-8"?>
<ds:datastoreItem xmlns:ds="http://schemas.openxmlformats.org/officeDocument/2006/customXml" ds:itemID="{C0BAFA47-6849-462A-B91B-7C8F96FAD570}">
  <ds:schemaRefs>
    <ds:schemaRef ds:uri="http://schemas.microsoft.com/edu/athena"/>
  </ds:schemaRefs>
</ds:datastoreItem>
</file>

<file path=customXml/itemProps7.xml><?xml version="1.0" encoding="utf-8"?>
<ds:datastoreItem xmlns:ds="http://schemas.openxmlformats.org/officeDocument/2006/customXml" ds:itemID="{06F46D47-75A1-42F8-8D2D-D36E12BC3964}">
  <ds:schemaRefs>
    <ds:schemaRef ds:uri="http://schemas.microsoft.com/edu/athena"/>
  </ds:schemaRefs>
</ds:datastoreItem>
</file>

<file path=customXml/itemProps8.xml><?xml version="1.0" encoding="utf-8"?>
<ds:datastoreItem xmlns:ds="http://schemas.openxmlformats.org/officeDocument/2006/customXml" ds:itemID="{94B07766-400D-4AD2-A1EB-89FCCE8879A7}">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otalTime>651</TotalTime>
  <Words>1249</Words>
  <Application>Microsoft Office PowerPoint</Application>
  <PresentationFormat>Widescreen</PresentationFormat>
  <Paragraphs>297</Paragraphs>
  <Slides>35</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ＭＳ Ｐゴシック</vt:lpstr>
      <vt:lpstr>Arial</vt:lpstr>
      <vt:lpstr>Calibri</vt:lpstr>
      <vt:lpstr>Calibri Light</vt:lpstr>
      <vt:lpstr>Constantia</vt:lpstr>
      <vt:lpstr>Freestyle Script</vt:lpstr>
      <vt:lpstr>Tahoma</vt:lpstr>
      <vt:lpstr>Office Theme</vt:lpstr>
      <vt:lpstr>Junior Cycle Curriculum Reform</vt:lpstr>
      <vt:lpstr>LEARNING INTENTIONS</vt:lpstr>
      <vt:lpstr>An important question…</vt:lpstr>
      <vt:lpstr>PowerPoint Presentation</vt:lpstr>
      <vt:lpstr>PowerPoint Presentation</vt:lpstr>
      <vt:lpstr>Are they ready for life?</vt:lpstr>
      <vt:lpstr>Vision</vt:lpstr>
      <vt:lpstr>What is the purpose of the Junior Cycle?</vt:lpstr>
      <vt:lpstr>What type of educational experience is the Junior Cycle suggesting for your daughter?</vt:lpstr>
      <vt:lpstr>PowerPoint Presentation</vt:lpstr>
      <vt:lpstr>PowerPoint Presentation</vt:lpstr>
      <vt:lpstr>Statements of Learning:</vt:lpstr>
      <vt:lpstr>PowerPoint Presentation</vt:lpstr>
      <vt:lpstr>PowerPoint Presentation</vt:lpstr>
      <vt:lpstr>PowerPoint Presentation</vt:lpstr>
      <vt:lpstr>Subjects in the Curriculum:</vt:lpstr>
      <vt:lpstr>New area of learning - Wellbeing</vt:lpstr>
      <vt:lpstr>Well being in the New Junior Cycle..</vt:lpstr>
      <vt:lpstr>PowerPoint Presentation</vt:lpstr>
      <vt:lpstr>Learning about and for wellbeing</vt:lpstr>
      <vt:lpstr>PowerPoint Presentation</vt:lpstr>
      <vt:lpstr>PowerPoint Presentation</vt:lpstr>
      <vt:lpstr>ASSESSMENT IN THE NEW JUNIOR CERTIFICATE</vt:lpstr>
      <vt:lpstr>PowerPoint Presentation</vt:lpstr>
      <vt:lpstr>PowerPoint Presentation</vt:lpstr>
      <vt:lpstr>PowerPoint Presentation</vt:lpstr>
      <vt:lpstr>Assessing the Classroom-Based Assessment</vt:lpstr>
      <vt:lpstr>PowerPoint Presentation</vt:lpstr>
      <vt:lpstr>Assessment Task (AT) </vt:lpstr>
      <vt:lpstr>PowerPoint Presentation</vt:lpstr>
      <vt:lpstr>PowerPoint Presentation</vt:lpstr>
      <vt:lpstr>Junior Cycle Profile of Achievement</vt:lpstr>
      <vt:lpstr>PowerPoint Presentation</vt:lpstr>
      <vt:lpstr>An important question….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Audrey Doyle</dc:creator>
  <cp:lastModifiedBy>Audrey Doyle</cp:lastModifiedBy>
  <cp:revision>48</cp:revision>
  <cp:lastPrinted>2017-10-05T08:55:15Z</cp:lastPrinted>
  <dcterms:created xsi:type="dcterms:W3CDTF">2016-09-18T10:36:55Z</dcterms:created>
  <dcterms:modified xsi:type="dcterms:W3CDTF">2017-11-19T16:19:59Z</dcterms:modified>
</cp:coreProperties>
</file>